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buj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8"/>
  </p:normalViewPr>
  <p:slideViewPr>
    <p:cSldViewPr snapToGrid="0" snapToObjects="1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751735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>
            <a:spLocks noGrp="1"/>
          </p:cNvSpPr>
          <p:nvPr>
            <p:ph type="ctrTitle"/>
          </p:nvPr>
        </p:nvSpPr>
        <p:spPr>
          <a:xfrm>
            <a:off x="628918" y="235198"/>
            <a:ext cx="10934164" cy="4011263"/>
          </a:xfrm>
          <a:prstGeom prst="rect">
            <a:avLst/>
          </a:prstGeom>
        </p:spPr>
        <p:txBody>
          <a:bodyPr/>
          <a:lstStyle/>
          <a:p>
            <a:pPr>
              <a:defRPr sz="3200"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Effectiveness of a  Yoga-based Cardiac Rehabilitation (Yoga-</a:t>
            </a:r>
            <a:r>
              <a:rPr dirty="0" err="1"/>
              <a:t>CaRe</a:t>
            </a:r>
            <a:r>
              <a:rPr dirty="0"/>
              <a:t>) Program: A Multi-</a:t>
            </a:r>
            <a:r>
              <a:rPr dirty="0" err="1"/>
              <a:t>centre</a:t>
            </a:r>
            <a:r>
              <a:rPr dirty="0"/>
              <a:t> </a:t>
            </a:r>
            <a:r>
              <a:rPr dirty="0" err="1"/>
              <a:t>Randomised</a:t>
            </a:r>
            <a:r>
              <a:rPr dirty="0"/>
              <a:t> Controlled Trial of</a:t>
            </a:r>
            <a:br>
              <a:rPr dirty="0"/>
            </a:br>
            <a:r>
              <a:rPr dirty="0"/>
              <a:t>Patients With Acute Myocardial Infarction From India</a:t>
            </a:r>
            <a:br>
              <a:rPr dirty="0"/>
            </a:br>
            <a:br>
              <a:rPr dirty="0"/>
            </a:br>
            <a:r>
              <a:rPr dirty="0" err="1">
                <a:solidFill>
                  <a:srgbClr val="FF0000"/>
                </a:solidFill>
              </a:rPr>
              <a:t>Dorairaj</a:t>
            </a:r>
            <a:r>
              <a:rPr dirty="0">
                <a:solidFill>
                  <a:srgbClr val="FF0000"/>
                </a:solidFill>
              </a:rPr>
              <a:t> Prabhakaran MD, DM</a:t>
            </a:r>
            <a:br>
              <a:rPr dirty="0">
                <a:solidFill>
                  <a:srgbClr val="FF0000"/>
                </a:solidFill>
              </a:rPr>
            </a:br>
            <a:r>
              <a:rPr dirty="0">
                <a:solidFill>
                  <a:srgbClr val="FF0000"/>
                </a:solidFill>
              </a:rPr>
              <a:t>Executive Director, CCDC &amp; Vice-President, PHFI</a:t>
            </a:r>
            <a:br>
              <a:rPr dirty="0">
                <a:solidFill>
                  <a:srgbClr val="FF0000"/>
                </a:solidFill>
              </a:rPr>
            </a:br>
            <a:br>
              <a:rPr dirty="0">
                <a:solidFill>
                  <a:srgbClr val="FF0000"/>
                </a:solidFill>
              </a:rPr>
            </a:br>
            <a:r>
              <a:rPr dirty="0">
                <a:solidFill>
                  <a:srgbClr val="FF0000"/>
                </a:solidFill>
              </a:rPr>
              <a:t>Late breaking Clinical trials – AHA ’18</a:t>
            </a:r>
          </a:p>
        </p:txBody>
      </p:sp>
      <p:sp>
        <p:nvSpPr>
          <p:cNvPr id="113" name="Slide Number Placeholder 2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8" y="6404291"/>
            <a:ext cx="184060" cy="26923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pic>
        <p:nvPicPr>
          <p:cNvPr id="114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03897" y="5766901"/>
            <a:ext cx="2209802" cy="9207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4767" y="6044331"/>
            <a:ext cx="3530602" cy="615952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TextBox 8"/>
          <p:cNvSpPr txBox="1"/>
          <p:nvPr/>
        </p:nvSpPr>
        <p:spPr>
          <a:xfrm>
            <a:off x="7181630" y="5863271"/>
            <a:ext cx="2209803" cy="675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000"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Yoga-CaRe Trial Investigators</a:t>
            </a:r>
          </a:p>
        </p:txBody>
      </p:sp>
      <p:pic>
        <p:nvPicPr>
          <p:cNvPr id="117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771329" y="5216881"/>
            <a:ext cx="1490442" cy="1322031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TextBox 1"/>
          <p:cNvSpPr txBox="1"/>
          <p:nvPr/>
        </p:nvSpPr>
        <p:spPr>
          <a:xfrm>
            <a:off x="878303" y="4475746"/>
            <a:ext cx="10142623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400" b="1">
                <a:latin typeface="+mj-lt"/>
                <a:ea typeface="+mj-ea"/>
                <a:cs typeface="+mj-cs"/>
                <a:sym typeface="Calibri"/>
              </a:defRPr>
            </a:pPr>
            <a:r>
              <a:t>Funding: Indian Council for Medical Research (India) &amp;Medical Research Council (UK)</a:t>
            </a:r>
          </a:p>
          <a:p>
            <a:pPr algn="ctr">
              <a:defRPr sz="2400" b="1">
                <a:latin typeface="+mj-lt"/>
                <a:ea typeface="+mj-ea"/>
                <a:cs typeface="+mj-cs"/>
                <a:sym typeface="Calibri"/>
              </a:defRPr>
            </a:pPr>
            <a: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BF422A-9A0F-4FC4-B538-96F966395D4F}"/>
              </a:ext>
            </a:extLst>
          </p:cNvPr>
          <p:cNvSpPr txBox="1"/>
          <p:nvPr/>
        </p:nvSpPr>
        <p:spPr>
          <a:xfrm>
            <a:off x="2532185" y="235198"/>
            <a:ext cx="7498080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Embargoed Until Saturday Nov. 10, 3:45 pm CT, 4:45 pm ET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itle 1"/>
          <p:cNvSpPr txBox="1">
            <a:spLocks noGrp="1"/>
          </p:cNvSpPr>
          <p:nvPr>
            <p:ph type="title"/>
          </p:nvPr>
        </p:nvSpPr>
        <p:spPr>
          <a:xfrm>
            <a:off x="415634" y="212710"/>
            <a:ext cx="10938168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Primary Outcomes (ITT)</a:t>
            </a:r>
          </a:p>
        </p:txBody>
      </p:sp>
      <p:graphicFrame>
        <p:nvGraphicFramePr>
          <p:cNvPr id="228" name="Content Placeholder 3"/>
          <p:cNvGraphicFramePr/>
          <p:nvPr/>
        </p:nvGraphicFramePr>
        <p:xfrm>
          <a:off x="138544" y="1368000"/>
          <a:ext cx="11735776" cy="382472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920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4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9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3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3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/>
                        <a:t>Co-Primary Outcome 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2400" b="1">
                          <a:solidFill>
                            <a:srgbClr val="C00000"/>
                          </a:solidFill>
                        </a:defRPr>
                      </a:pPr>
                      <a:r>
                        <a:t>ESC (n=1989)</a:t>
                      </a:r>
                    </a:p>
                    <a:p>
                      <a:pPr algn="ctr">
                        <a:lnSpc>
                          <a:spcPct val="107000"/>
                        </a:lnSpc>
                        <a:defRPr sz="2400" b="1">
                          <a:solidFill>
                            <a:srgbClr val="C00000"/>
                          </a:solidFill>
                        </a:defRPr>
                      </a:pPr>
                      <a:r>
                        <a:t>n (%)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2400" b="1"/>
                      </a:pPr>
                      <a:r>
                        <a:t>YC (n=1970)</a:t>
                      </a:r>
                    </a:p>
                    <a:p>
                      <a:pPr algn="ctr">
                        <a:lnSpc>
                          <a:spcPct val="107000"/>
                        </a:lnSpc>
                        <a:defRPr sz="2400" b="1"/>
                      </a:pPr>
                      <a:r>
                        <a:t>n (%)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20954" indent="-20954" algn="l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solidFill>
                            <a:srgbClr val="C00000"/>
                          </a:solidFill>
                        </a:rPr>
                        <a:t>Hazards Ratio, 95% CI (unadjusted)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20954" indent="-20954"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/>
                        <a:t>p-Value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2400" b="1"/>
                      </a:pPr>
                      <a:endParaRPr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2400" b="1">
                          <a:solidFill>
                            <a:srgbClr val="C00000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2400" b="1"/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20954" indent="-20954" algn="l">
                        <a:lnSpc>
                          <a:spcPct val="107000"/>
                        </a:lnSpc>
                        <a:defRPr sz="2400" b="1">
                          <a:solidFill>
                            <a:srgbClr val="C00000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20954" indent="-20954" algn="ctr">
                        <a:lnSpc>
                          <a:spcPct val="107000"/>
                        </a:lnSpc>
                        <a:defRPr sz="2400" b="1"/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9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2400" b="1" i="1" u="sng">
                          <a:latin typeface="Calibri (body)"/>
                          <a:ea typeface="Calibri (body)"/>
                          <a:cs typeface="Calibri (body)"/>
                          <a:sym typeface="Calibri (body)"/>
                        </a:rPr>
                        <a:t>First Co-Primary outcome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 i="1" u="sng">
                          <a:solidFill>
                            <a:srgbClr val="C00000"/>
                          </a:solidFill>
                          <a:latin typeface="Calibri (body)"/>
                          <a:ea typeface="Calibri (body)"/>
                          <a:cs typeface="Calibri (body)"/>
                          <a:sym typeface="Calibri (body)"/>
                        </a:rPr>
                        <a:t>146 (7.3)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 i="1" u="sng">
                          <a:latin typeface="Calibri (body)"/>
                          <a:ea typeface="Calibri (body)"/>
                          <a:cs typeface="Calibri (body)"/>
                          <a:sym typeface="Calibri (body)"/>
                        </a:rPr>
                        <a:t>131 (6.7)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 i="1" u="sng">
                          <a:solidFill>
                            <a:srgbClr val="C00000"/>
                          </a:solidFill>
                          <a:latin typeface="Calibri (body)"/>
                          <a:ea typeface="Calibri (body)"/>
                          <a:cs typeface="Calibri (body)"/>
                          <a:sym typeface="Calibri (body)"/>
                        </a:rPr>
                        <a:t>0.91 (0.72, 1.14)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 i="1" u="sng">
                          <a:latin typeface="Calibri (body)"/>
                          <a:ea typeface="Calibri (body)"/>
                          <a:cs typeface="Calibri (body)"/>
                          <a:sym typeface="Calibri (body)"/>
                        </a:rPr>
                        <a:t>0.33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defRPr sz="1800"/>
                      </a:pPr>
                      <a:r>
                        <a:rPr sz="2000" b="1"/>
                        <a:t>Death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solidFill>
                            <a:srgbClr val="C00000"/>
                          </a:solidFill>
                        </a:rPr>
                        <a:t>77 (3.9)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/>
                        <a:t>78 (4.0)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solidFill>
                            <a:srgbClr val="C00000"/>
                          </a:solidFill>
                        </a:rPr>
                        <a:t>1.02 (0.75, 1.40)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0.99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defRPr sz="1800"/>
                      </a:pPr>
                      <a:r>
                        <a:rPr sz="2000" b="1"/>
                        <a:t>Non fatal Myocardial Infarction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solidFill>
                            <a:srgbClr val="C00000"/>
                          </a:solidFill>
                        </a:rPr>
                        <a:t>15 (0.8)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/>
                        <a:t>13 (0.7)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solidFill>
                            <a:srgbClr val="C00000"/>
                          </a:solidFill>
                        </a:rPr>
                        <a:t>0.88 (0.42, 1.84)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0.73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defRPr sz="1800"/>
                      </a:pPr>
                      <a:r>
                        <a:rPr sz="2000" b="1"/>
                        <a:t>Non fatal Stroke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solidFill>
                            <a:srgbClr val="C00000"/>
                          </a:solidFill>
                        </a:rPr>
                        <a:t>3 (0.2)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/>
                        <a:t>4 (0.2)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solidFill>
                            <a:srgbClr val="C00000"/>
                          </a:solidFill>
                        </a:rPr>
                        <a:t>1.34 (0.30, 6.0)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0.43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2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defRPr sz="1800"/>
                      </a:pPr>
                      <a:r>
                        <a:rPr sz="2000" b="1"/>
                        <a:t>Emergency Cardiovascular hospitalisations </a:t>
                      </a:r>
                    </a:p>
                  </a:txBody>
                  <a:tcPr marL="0" marR="0" marT="0" marB="0" horzOverflow="overflow"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2000" b="1">
                          <a:solidFill>
                            <a:srgbClr val="C00000"/>
                          </a:solidFill>
                        </a:defRPr>
                      </a:pPr>
                      <a:endParaRPr/>
                    </a:p>
                    <a:p>
                      <a:pPr algn="ctr">
                        <a:lnSpc>
                          <a:spcPct val="107000"/>
                        </a:lnSpc>
                        <a:defRPr sz="2000" b="1">
                          <a:solidFill>
                            <a:srgbClr val="C00000"/>
                          </a:solidFill>
                        </a:defRPr>
                      </a:pPr>
                      <a:r>
                        <a:t>59 (3.0)</a:t>
                      </a:r>
                    </a:p>
                  </a:txBody>
                  <a:tcPr marL="0" marR="0" marT="0" marB="0" horzOverflow="overflow"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2000" b="1"/>
                      </a:pPr>
                      <a:endParaRPr/>
                    </a:p>
                    <a:p>
                      <a:pPr algn="ctr">
                        <a:lnSpc>
                          <a:spcPct val="107000"/>
                        </a:lnSpc>
                        <a:defRPr sz="2000" b="1"/>
                      </a:pPr>
                      <a:r>
                        <a:t>48 (2.4)</a:t>
                      </a:r>
                    </a:p>
                  </a:txBody>
                  <a:tcPr marL="0" marR="0" marT="0" marB="0" horzOverflow="overflow"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2000" b="1">
                          <a:solidFill>
                            <a:srgbClr val="C00000"/>
                          </a:solidFill>
                        </a:defRPr>
                      </a:pPr>
                      <a:endParaRPr/>
                    </a:p>
                    <a:p>
                      <a:pPr algn="ctr">
                        <a:lnSpc>
                          <a:spcPct val="107000"/>
                        </a:lnSpc>
                        <a:defRPr sz="2000" b="1">
                          <a:solidFill>
                            <a:srgbClr val="C00000"/>
                          </a:solidFill>
                        </a:defRPr>
                      </a:pPr>
                      <a:r>
                        <a:t>0.82 (0.56, 1.20)</a:t>
                      </a:r>
                    </a:p>
                  </a:txBody>
                  <a:tcPr marL="0" marR="0" marT="0" marB="0" horzOverflow="overflow"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2000" b="1"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endParaRPr/>
                    </a:p>
                    <a:p>
                      <a:pPr algn="ctr">
                        <a:lnSpc>
                          <a:spcPct val="107000"/>
                        </a:lnSpc>
                        <a:defRPr sz="2000" b="1"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0.26</a:t>
                      </a:r>
                    </a:p>
                  </a:txBody>
                  <a:tcPr marL="0" marR="0" marT="0" marB="0" horzOverflow="overflow"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9" name="TextBox 2"/>
          <p:cNvSpPr txBox="1"/>
          <p:nvPr/>
        </p:nvSpPr>
        <p:spPr>
          <a:xfrm>
            <a:off x="415636" y="5680364"/>
            <a:ext cx="11249891" cy="85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600" b="1" i="1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Numerically fewer outcomes in the Yoga-CaRe group, but not statistically significant</a:t>
            </a:r>
          </a:p>
        </p:txBody>
      </p:sp>
      <p:sp>
        <p:nvSpPr>
          <p:cNvPr id="230" name="TextBox 4"/>
          <p:cNvSpPr txBox="1"/>
          <p:nvPr/>
        </p:nvSpPr>
        <p:spPr>
          <a:xfrm>
            <a:off x="235525" y="5192726"/>
            <a:ext cx="11430003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HR remains same after adjusting for baseline covariates, risk profiles and treatments at discharge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itle 1"/>
          <p:cNvSpPr txBox="1">
            <a:spLocks noGrp="1"/>
          </p:cNvSpPr>
          <p:nvPr>
            <p:ph type="title"/>
          </p:nvPr>
        </p:nvSpPr>
        <p:spPr>
          <a:xfrm>
            <a:off x="341194" y="35695"/>
            <a:ext cx="11561744" cy="1325564"/>
          </a:xfrm>
          <a:prstGeom prst="rect">
            <a:avLst/>
          </a:prstGeom>
        </p:spPr>
        <p:txBody>
          <a:bodyPr/>
          <a:lstStyle/>
          <a:p>
            <a:pPr algn="ctr">
              <a:defRPr sz="2800"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Primary Outcomes (ITT) - Kaplan Meir plot of Cardiovascular Events</a:t>
            </a:r>
          </a:p>
        </p:txBody>
      </p:sp>
      <p:grpSp>
        <p:nvGrpSpPr>
          <p:cNvPr id="235" name="Text Box 1"/>
          <p:cNvGrpSpPr/>
          <p:nvPr/>
        </p:nvGrpSpPr>
        <p:grpSpPr>
          <a:xfrm>
            <a:off x="8832273" y="3075463"/>
            <a:ext cx="3070665" cy="870193"/>
            <a:chOff x="0" y="0"/>
            <a:chExt cx="3070664" cy="870191"/>
          </a:xfrm>
        </p:grpSpPr>
        <p:sp>
          <p:nvSpPr>
            <p:cNvPr id="233" name="Rectangle"/>
            <p:cNvSpPr/>
            <p:nvPr/>
          </p:nvSpPr>
          <p:spPr>
            <a:xfrm>
              <a:off x="-1" y="-1"/>
              <a:ext cx="3070665" cy="87019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lnSpc>
                  <a:spcPct val="107000"/>
                </a:lnSpc>
                <a:spcBef>
                  <a:spcPts val="800"/>
                </a:spcBef>
                <a:defRPr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234" name="HR[CI] = 0.91[0.72, 1.15]…"/>
            <p:cNvSpPr txBox="1"/>
            <p:nvPr/>
          </p:nvSpPr>
          <p:spPr>
            <a:xfrm>
              <a:off x="-1" y="-1"/>
              <a:ext cx="3070665" cy="840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lnSpc>
                  <a:spcPct val="107000"/>
                </a:lnSpc>
                <a:spcBef>
                  <a:spcPts val="800"/>
                </a:spcBef>
                <a:defRPr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HR[CI</a:t>
              </a:r>
              <a:r>
                <a:rPr sz="2400" b="0"/>
                <a:t>] </a:t>
              </a:r>
              <a:r>
                <a:t>= 0.91[0.72, 1.15]</a:t>
              </a:r>
            </a:p>
            <a:p>
              <a:pPr>
                <a:lnSpc>
                  <a:spcPct val="107000"/>
                </a:lnSpc>
                <a:spcBef>
                  <a:spcPts val="800"/>
                </a:spcBef>
                <a:defRPr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Log rank test, p=0.41</a:t>
              </a:r>
            </a:p>
          </p:txBody>
        </p:sp>
      </p:grpSp>
      <p:pic>
        <p:nvPicPr>
          <p:cNvPr id="236" name="Content Placeholder 4" descr="Content Placehold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1193" y="1122977"/>
            <a:ext cx="7837607" cy="5730723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TextBox 1"/>
          <p:cNvSpPr txBox="1"/>
          <p:nvPr/>
        </p:nvSpPr>
        <p:spPr>
          <a:xfrm>
            <a:off x="8568266" y="4351866"/>
            <a:ext cx="3183467" cy="2148839"/>
          </a:xfrm>
          <a:prstGeom prst="rect">
            <a:avLst/>
          </a:prstGeom>
          <a:ln w="25400">
            <a:solidFill>
              <a:srgbClr val="38572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Less than half the number of events as compared to the original assumption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itle 1"/>
          <p:cNvSpPr txBox="1">
            <a:spLocks noGrp="1"/>
          </p:cNvSpPr>
          <p:nvPr>
            <p:ph type="title"/>
          </p:nvPr>
        </p:nvSpPr>
        <p:spPr>
          <a:xfrm>
            <a:off x="245533" y="-21295"/>
            <a:ext cx="11658601" cy="1325563"/>
          </a:xfrm>
          <a:prstGeom prst="rect">
            <a:avLst/>
          </a:prstGeom>
        </p:spPr>
        <p:txBody>
          <a:bodyPr/>
          <a:lstStyle/>
          <a:p>
            <a:pPr defTabSz="877822">
              <a:defRPr sz="2800"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Primary Outcomes (Per-protocol): Kaplan Meir plot of Cardiovascular Events</a:t>
            </a:r>
          </a:p>
        </p:txBody>
      </p:sp>
      <p:grpSp>
        <p:nvGrpSpPr>
          <p:cNvPr id="242" name="Text Box 2"/>
          <p:cNvGrpSpPr/>
          <p:nvPr/>
        </p:nvGrpSpPr>
        <p:grpSpPr>
          <a:xfrm>
            <a:off x="8676136" y="2264890"/>
            <a:ext cx="2677666" cy="1030478"/>
            <a:chOff x="0" y="0"/>
            <a:chExt cx="2677664" cy="1030476"/>
          </a:xfrm>
        </p:grpSpPr>
        <p:sp>
          <p:nvSpPr>
            <p:cNvPr id="240" name="Rectangle"/>
            <p:cNvSpPr/>
            <p:nvPr/>
          </p:nvSpPr>
          <p:spPr>
            <a:xfrm>
              <a:off x="-1" y="-1"/>
              <a:ext cx="2677665" cy="74867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lnSpc>
                  <a:spcPct val="107000"/>
                </a:lnSpc>
                <a:spcBef>
                  <a:spcPts val="800"/>
                </a:spcBef>
                <a:defRPr b="1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241" name="HR[CI] = 0.54 [0.38, 0.76]…"/>
            <p:cNvSpPr txBox="1"/>
            <p:nvPr/>
          </p:nvSpPr>
          <p:spPr>
            <a:xfrm>
              <a:off x="-1" y="-1"/>
              <a:ext cx="2677665" cy="10304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lnSpc>
                  <a:spcPct val="107000"/>
                </a:lnSpc>
                <a:spcBef>
                  <a:spcPts val="800"/>
                </a:spcBef>
                <a:defRPr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HR[CI] = 0.54 [0.38, 0.76]</a:t>
              </a:r>
            </a:p>
            <a:p>
              <a:pPr>
                <a:lnSpc>
                  <a:spcPct val="107000"/>
                </a:lnSpc>
                <a:spcBef>
                  <a:spcPts val="800"/>
                </a:spcBef>
                <a:defRPr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Log rank test, p&lt;0.001</a:t>
              </a:r>
            </a:p>
          </p:txBody>
        </p:sp>
      </p:grpSp>
      <p:sp>
        <p:nvSpPr>
          <p:cNvPr id="243" name="TextBox 17"/>
          <p:cNvSpPr txBox="1"/>
          <p:nvPr/>
        </p:nvSpPr>
        <p:spPr>
          <a:xfrm>
            <a:off x="8676137" y="3894828"/>
            <a:ext cx="3415244" cy="891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Completers = those who participated in ≥10 Yoga-CaRe sessions</a:t>
            </a:r>
          </a:p>
        </p:txBody>
      </p:sp>
      <p:pic>
        <p:nvPicPr>
          <p:cNvPr id="24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rcRect t="15522"/>
          <a:stretch>
            <a:fillRect/>
          </a:stretch>
        </p:blipFill>
        <p:spPr>
          <a:xfrm>
            <a:off x="245533" y="1068112"/>
            <a:ext cx="8153401" cy="56534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itle 1"/>
          <p:cNvSpPr txBox="1">
            <a:spLocks noGrp="1"/>
          </p:cNvSpPr>
          <p:nvPr>
            <p:ph type="title"/>
          </p:nvPr>
        </p:nvSpPr>
        <p:spPr>
          <a:xfrm>
            <a:off x="415634" y="268134"/>
            <a:ext cx="10938168" cy="132556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Primary Outcome (ITT)</a:t>
            </a:r>
          </a:p>
        </p:txBody>
      </p:sp>
      <p:graphicFrame>
        <p:nvGraphicFramePr>
          <p:cNvPr id="247" name="Content Placeholder 3"/>
          <p:cNvGraphicFramePr/>
          <p:nvPr/>
        </p:nvGraphicFramePr>
        <p:xfrm>
          <a:off x="207819" y="1720650"/>
          <a:ext cx="11735777" cy="237890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6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5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3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4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/>
                        <a:t>Co-Primary Outcome 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2400" b="1">
                          <a:solidFill>
                            <a:srgbClr val="C00000"/>
                          </a:solidFill>
                        </a:defRPr>
                      </a:pPr>
                      <a:r>
                        <a:t>ESC (n=1989)</a:t>
                      </a:r>
                    </a:p>
                    <a:p>
                      <a:pPr algn="ctr">
                        <a:lnSpc>
                          <a:spcPct val="107000"/>
                        </a:lnSpc>
                        <a:defRPr sz="2400" b="1">
                          <a:solidFill>
                            <a:srgbClr val="C00000"/>
                          </a:solidFill>
                        </a:defRPr>
                      </a:pPr>
                      <a:r>
                        <a:t>Mean (CI)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2400" b="1"/>
                      </a:pPr>
                      <a:r>
                        <a:t>YC (n=1970)</a:t>
                      </a:r>
                    </a:p>
                    <a:p>
                      <a:pPr algn="ctr">
                        <a:lnSpc>
                          <a:spcPct val="107000"/>
                        </a:lnSpc>
                        <a:defRPr sz="2400" b="1"/>
                      </a:pPr>
                      <a:r>
                        <a:t>Mean (CI)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0954" indent="-20954"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solidFill>
                            <a:srgbClr val="C00000"/>
                          </a:solidFill>
                        </a:rPr>
                        <a:t>Regression Coefficient, 95% CI (unadjusted)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20954" indent="-20954"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solidFill>
                            <a:srgbClr val="C00000"/>
                          </a:solidFill>
                        </a:rPr>
                        <a:t>p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9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2400" b="1"/>
                        <a:t>Mean Change in EQ-5D VAS Score (from baseline to three months)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 i="1" u="sng">
                          <a:solidFill>
                            <a:srgbClr val="C00000"/>
                          </a:solidFill>
                        </a:rPr>
                        <a:t>9.2 (8.4, 10.1)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 i="1" u="sng"/>
                        <a:t>10.7 (9.9, 11.5)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 i="1" u="sng">
                          <a:solidFill>
                            <a:srgbClr val="C00000"/>
                          </a:solidFill>
                        </a:rPr>
                        <a:t>1.4 (0.3, 2.5)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 i="1" u="sng"/>
                        <a:t>0.002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8" name="TextBox 2"/>
          <p:cNvSpPr txBox="1"/>
          <p:nvPr/>
        </p:nvSpPr>
        <p:spPr>
          <a:xfrm>
            <a:off x="575450" y="5794278"/>
            <a:ext cx="11000513" cy="802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 i="1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“Improvement in the Self-rated quality of life was significantly greater in the Yoga-CaRe group”</a:t>
            </a:r>
          </a:p>
        </p:txBody>
      </p:sp>
      <p:sp>
        <p:nvSpPr>
          <p:cNvPr id="249" name="TextBox 4"/>
          <p:cNvSpPr txBox="1"/>
          <p:nvPr/>
        </p:nvSpPr>
        <p:spPr>
          <a:xfrm>
            <a:off x="360704" y="4532453"/>
            <a:ext cx="11430003" cy="802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400" b="1" i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Coefficient remained significant after adjusting for baseline covariates, risk profiles and treatments at discharge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itle 1"/>
          <p:cNvSpPr txBox="1">
            <a:spLocks noGrp="1"/>
          </p:cNvSpPr>
          <p:nvPr>
            <p:ph type="title"/>
          </p:nvPr>
        </p:nvSpPr>
        <p:spPr>
          <a:xfrm>
            <a:off x="827810" y="-354574"/>
            <a:ext cx="10515601" cy="132556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Secondary outcomes: ITT Analysis</a:t>
            </a:r>
          </a:p>
        </p:txBody>
      </p:sp>
      <p:graphicFrame>
        <p:nvGraphicFramePr>
          <p:cNvPr id="252" name="Content Placeholder 2"/>
          <p:cNvGraphicFramePr/>
          <p:nvPr/>
        </p:nvGraphicFramePr>
        <p:xfrm>
          <a:off x="680435" y="975988"/>
          <a:ext cx="10662974" cy="537451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249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9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276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b="1"/>
                        <a:t>Outcomes at three months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b="1">
                          <a:solidFill>
                            <a:srgbClr val="C00000"/>
                          </a:solidFill>
                        </a:rPr>
                        <a:t>Unadjusted Regression coefficient (CI)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b="1"/>
                        <a:t>p-Value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6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defRPr sz="1800"/>
                      </a:pPr>
                      <a:r>
                        <a:rPr sz="2400" b="1"/>
                        <a:t>Change in health states - EQ-5D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/>
                      </a:pPr>
                      <a:r>
                        <a:rPr sz="2400" b="1">
                          <a:solidFill>
                            <a:srgbClr val="C00000"/>
                          </a:solidFill>
                        </a:rPr>
                        <a:t>-0.03 (-0.19, 0.13)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/>
                      </a:pPr>
                      <a:r>
                        <a:rPr sz="2400"/>
                        <a:t>0.72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6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defRPr sz="1800"/>
                      </a:pPr>
                      <a:r>
                        <a:rPr sz="2400" b="1"/>
                        <a:t>Return to Pre-infarct daily activities</a:t>
                      </a:r>
                    </a:p>
                  </a:txBody>
                  <a:tcPr marL="45720" marR="45720" horzOverflow="overflow"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/>
                      </a:pPr>
                      <a:r>
                        <a:rPr sz="2400" b="1" u="sng">
                          <a:solidFill>
                            <a:srgbClr val="C00000"/>
                          </a:solidFill>
                        </a:rPr>
                        <a:t>1.17 (0.11, 2.23)</a:t>
                      </a:r>
                    </a:p>
                  </a:txBody>
                  <a:tcPr marL="45720" marR="45720" horzOverflow="overflow"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/>
                      </a:pPr>
                      <a:r>
                        <a:rPr sz="2400" b="1" u="sng"/>
                        <a:t>&lt;0.001</a:t>
                      </a:r>
                    </a:p>
                  </a:txBody>
                  <a:tcPr marL="45720" marR="45720" horzOverflow="overflow"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920">
                <a:tc>
                  <a:txBody>
                    <a:bodyPr/>
                    <a:lstStyle/>
                    <a:p>
                      <a:pPr algn="ctr">
                        <a:defRPr sz="2400" b="1" i="1"/>
                      </a:pPr>
                      <a:endParaRPr/>
                    </a:p>
                  </a:txBody>
                  <a:tcPr marL="0" marR="0" marT="0" marB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 b="1">
                          <a:solidFill>
                            <a:srgbClr val="C00000"/>
                          </a:solidFill>
                        </a:defRPr>
                      </a:pPr>
                      <a:endParaRPr/>
                    </a:p>
                  </a:txBody>
                  <a:tcPr marL="0" marR="0" marT="0" marB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defRPr sz="2400" b="1"/>
                      </a:pPr>
                      <a:endParaRPr/>
                    </a:p>
                  </a:txBody>
                  <a:tcPr marL="0" marR="0" marT="0" marB="0" horzOverflow="overflow">
                    <a:lnT w="12700">
                      <a:solidFill>
                        <a:srgbClr val="000000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b="1"/>
                        <a:t>Outcomes at three months 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b="1">
                          <a:solidFill>
                            <a:srgbClr val="C00000"/>
                          </a:solidFill>
                        </a:rPr>
                        <a:t>Unadjusted Odds Ratio (CI)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b="1"/>
                        <a:t>p-Value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1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defRPr sz="2400" b="1"/>
                      </a:pPr>
                      <a:r>
                        <a:t>Health states (</a:t>
                      </a:r>
                      <a:r>
                        <a:rPr u="sng"/>
                        <a:t>&lt;</a:t>
                      </a:r>
                      <a:r>
                        <a:t>6) 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/>
                      </a:pPr>
                      <a:r>
                        <a:rPr sz="2400" b="1" u="sng">
                          <a:solidFill>
                            <a:srgbClr val="C00000"/>
                          </a:solidFill>
                        </a:rPr>
                        <a:t>1.16 (1.01, 1.34)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/>
                      </a:pPr>
                      <a:r>
                        <a:rPr sz="2400" b="1" u="sng"/>
                        <a:t>0.04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6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defRPr sz="1800"/>
                      </a:pPr>
                      <a:r>
                        <a:rPr sz="2400" b="1"/>
                        <a:t>Tobacco cessation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/>
                      </a:pPr>
                      <a:r>
                        <a:rPr sz="2400" b="1">
                          <a:solidFill>
                            <a:srgbClr val="C00000"/>
                          </a:solidFill>
                        </a:rPr>
                        <a:t>1.14 (0.89, 1.46)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/>
                      </a:pPr>
                      <a:r>
                        <a:rPr sz="2400"/>
                        <a:t>0.11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56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defRPr sz="1800"/>
                      </a:pPr>
                      <a:r>
                        <a:rPr sz="2400" b="1"/>
                        <a:t>High compliance to medication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50000"/>
                        </a:lnSpc>
                        <a:defRPr sz="1800"/>
                      </a:pPr>
                      <a:r>
                        <a:rPr sz="2400" b="1">
                          <a:solidFill>
                            <a:srgbClr val="C00000"/>
                          </a:solidFill>
                        </a:rPr>
                        <a:t>1.04 (0.91, 1.19)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50000"/>
                        </a:lnSpc>
                        <a:defRPr sz="1800"/>
                      </a:pPr>
                      <a:r>
                        <a:rPr sz="2400"/>
                        <a:t>0.52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itle 1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Conclusions</a:t>
            </a:r>
          </a:p>
        </p:txBody>
      </p:sp>
      <p:sp>
        <p:nvSpPr>
          <p:cNvPr id="255" name="Text Placeholder 3"/>
          <p:cNvSpPr txBox="1">
            <a:spLocks noGrp="1"/>
          </p:cNvSpPr>
          <p:nvPr>
            <p:ph type="body" idx="1"/>
          </p:nvPr>
        </p:nvSpPr>
        <p:spPr>
          <a:xfrm>
            <a:off x="425736" y="1211118"/>
            <a:ext cx="11352284" cy="508349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sz="2300" b="1"/>
            </a:pPr>
            <a:r>
              <a:t>Yoga-CaRe, a yoga based CR, is safe</a:t>
            </a:r>
            <a:r>
              <a:rPr>
                <a:solidFill>
                  <a:srgbClr val="2C0977"/>
                </a:solidFill>
              </a:rPr>
              <a:t>, feasible</a:t>
            </a:r>
            <a:r>
              <a:t> and significantly improves quality of life and return to pre-infarct daily activities.</a:t>
            </a:r>
          </a:p>
          <a:p>
            <a:pPr>
              <a:lnSpc>
                <a:spcPct val="120000"/>
              </a:lnSpc>
              <a:defRPr sz="2300" b="1">
                <a:solidFill>
                  <a:srgbClr val="FF0000"/>
                </a:solidFill>
              </a:defRPr>
            </a:pPr>
            <a:r>
              <a:t>The clinical outcomes were not different between the two groups (Inadequate power to detect the planned difference due to lower event rate than estimated). </a:t>
            </a:r>
          </a:p>
          <a:p>
            <a:pPr>
              <a:lnSpc>
                <a:spcPct val="120000"/>
              </a:lnSpc>
              <a:defRPr sz="2300" b="1"/>
            </a:pPr>
            <a:r>
              <a:t>Per-protocol analysis showed Yoga-CaRe program to be efficacious in improving clinical outcomes suggesting a potential dose-response relationship.</a:t>
            </a:r>
          </a:p>
          <a:p>
            <a:pPr>
              <a:lnSpc>
                <a:spcPct val="120000"/>
              </a:lnSpc>
              <a:defRPr sz="2300" b="1"/>
            </a:pPr>
            <a:r>
              <a:t>Yoga-CaRe has the potential  to be an alternative to the conventional CR programs and address the unmet need</a:t>
            </a:r>
            <a:r>
              <a:rPr strike="sngStrike"/>
              <a:t>s</a:t>
            </a:r>
            <a:r>
              <a:t> of cardiac rehabilitation for patients in low- and middle-income countries.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itle 1"/>
          <p:cNvSpPr txBox="1">
            <a:spLocks noGrp="1"/>
          </p:cNvSpPr>
          <p:nvPr>
            <p:ph type="title"/>
          </p:nvPr>
        </p:nvSpPr>
        <p:spPr>
          <a:xfrm>
            <a:off x="838200" y="-394726"/>
            <a:ext cx="10515600" cy="132556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Contributors</a:t>
            </a:r>
          </a:p>
        </p:txBody>
      </p:sp>
      <p:graphicFrame>
        <p:nvGraphicFramePr>
          <p:cNvPr id="258" name="Content Placeholder 6"/>
          <p:cNvGraphicFramePr/>
          <p:nvPr>
            <p:extLst>
              <p:ext uri="{D42A27DB-BD31-4B8C-83A1-F6EECF244321}">
                <p14:modId xmlns:p14="http://schemas.microsoft.com/office/powerpoint/2010/main" val="2874468061"/>
              </p:ext>
            </p:extLst>
          </p:nvPr>
        </p:nvGraphicFramePr>
        <p:xfrm>
          <a:off x="226250" y="584681"/>
          <a:ext cx="5799408" cy="507053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899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9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8464">
                <a:tc gridSpan="2">
                  <a:txBody>
                    <a:bodyPr/>
                    <a:lstStyle/>
                    <a:p>
                      <a:pPr algn="ctr">
                        <a:defRPr sz="1800" b="1"/>
                      </a:pPr>
                      <a:r>
                        <a:t>Dorairaj Prabhakaran (India) &amp; Sanjay Kinra (UK) – </a:t>
                      </a:r>
                    </a:p>
                    <a:p>
                      <a:pPr algn="ctr">
                        <a:defRPr sz="1800" b="1"/>
                      </a:pPr>
                      <a:r>
                        <a:t>Principal Investigators</a:t>
                      </a: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65"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Co-Investigators &amp; Research Team</a:t>
                      </a: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26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dirty="0"/>
                        <a:t>Ambuj Roy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Subash </a:t>
                      </a:r>
                      <a:r>
                        <a:rPr dirty="0" err="1"/>
                        <a:t>Chander</a:t>
                      </a:r>
                      <a:r>
                        <a:rPr dirty="0"/>
                        <a:t> Manchanda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6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Ajay </a:t>
                      </a:r>
                      <a:r>
                        <a:rPr dirty="0" err="1"/>
                        <a:t>Vamdevan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K Srinath Reddy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6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Nish Chaturvedi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 err="1"/>
                        <a:t>Alun</a:t>
                      </a:r>
                      <a:r>
                        <a:rPr dirty="0"/>
                        <a:t> Hughes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26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Ian Roberts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Stuart Pocock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26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Shah Ebrahim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Chandrasekaran AM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26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Kalpana Singh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Kaushik Chattopadhyay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26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Kavita Singh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Divya Soni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26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Dimple Kondal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Praveen Pradeep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60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Raji Devarajan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dirty="0"/>
                        <a:t>Nikhil Tandon</a:t>
                      </a: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481"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dirty="0"/>
                        <a:t>Trial Steering Committee, Data Monitoring and Ethics Committee &amp; Endpoint Adjudication Committee</a:t>
                      </a: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59" name="TextBox 2"/>
          <p:cNvSpPr txBox="1"/>
          <p:nvPr/>
        </p:nvSpPr>
        <p:spPr>
          <a:xfrm>
            <a:off x="280178" y="5897355"/>
            <a:ext cx="11789948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Acknowledgement: </a:t>
            </a:r>
          </a:p>
          <a:p>
            <a:pPr>
              <a:defRPr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Clinical site – Research Team 		Yoga-CaRe Instructors	 	Trial Participants &amp; families</a:t>
            </a:r>
            <a:endParaRPr lang="en-IN" dirty="0"/>
          </a:p>
          <a:p>
            <a:pPr>
              <a:defRPr b="1">
                <a:latin typeface="+mj-lt"/>
                <a:ea typeface="+mj-ea"/>
                <a:cs typeface="+mj-cs"/>
                <a:sym typeface="Calibri"/>
              </a:defRPr>
            </a:pPr>
            <a:r>
              <a:rPr lang="en-IN" i="1" dirty="0">
                <a:solidFill>
                  <a:srgbClr val="FF0000"/>
                </a:solidFill>
              </a:rPr>
              <a:t>Indian Council for Medical Research 		Medical Research Council </a:t>
            </a:r>
            <a:endParaRPr i="1" dirty="0">
              <a:solidFill>
                <a:srgbClr val="FF0000"/>
              </a:solidFill>
            </a:endParaRPr>
          </a:p>
        </p:txBody>
      </p:sp>
      <p:graphicFrame>
        <p:nvGraphicFramePr>
          <p:cNvPr id="260" name="Table 1"/>
          <p:cNvGraphicFramePr/>
          <p:nvPr/>
        </p:nvGraphicFramePr>
        <p:xfrm>
          <a:off x="6250745" y="495359"/>
          <a:ext cx="5636456" cy="54864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704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2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Top Clinical Sites 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/>
                        <a:t>Site-Investigators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DMC Ludhiana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Bishav Mohan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CH Pune &amp; Bengaluru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Davinder Singh Chadha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IGMC Shimla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Sanjeev Asotra &amp; PC Negi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SJICSR Bengaluru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Prabhavathi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SJICSR Mysuru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K Sadananda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JSS Hospital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Nagaraj Desai &amp; Sunil Kumar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KPKH Belagavi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Prasad 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SGRH New Delhi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Subash Chander Manchanda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LSSH Guntur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PV Ragahv Sarma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KGMU Lucknow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Sharad Chandra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BLDE Vijapura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Shankar Patil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CARE Hyderabad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Calambur Narasimhan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AIIMS New Delhi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Ambuj Roy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GKNM Coimbatore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 Natarajan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1"/>
          <p:cNvSpPr txBox="1">
            <a:spLocks noGrp="1"/>
          </p:cNvSpPr>
          <p:nvPr>
            <p:ph type="title"/>
          </p:nvPr>
        </p:nvSpPr>
        <p:spPr>
          <a:xfrm>
            <a:off x="654138" y="-147137"/>
            <a:ext cx="10515601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Yoga-CaRe Trial – The Rationale</a:t>
            </a:r>
          </a:p>
        </p:txBody>
      </p:sp>
      <p:sp>
        <p:nvSpPr>
          <p:cNvPr id="1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00523" y="1527402"/>
            <a:ext cx="11738813" cy="5146132"/>
          </a:xfrm>
          <a:prstGeom prst="rect">
            <a:avLst/>
          </a:prstGeom>
        </p:spPr>
        <p:txBody>
          <a:bodyPr/>
          <a:lstStyle/>
          <a:p>
            <a:pPr marL="192022" indent="-192022" defTabSz="768094">
              <a:lnSpc>
                <a:spcPct val="100000"/>
              </a:lnSpc>
              <a:spcBef>
                <a:spcPts val="800"/>
              </a:spcBef>
              <a:defRPr sz="2400" b="1"/>
            </a:pPr>
            <a:r>
              <a:rPr dirty="0"/>
              <a:t>Cardiac Rehabilitation (CR) is a Class I indication in post MI patients and has become an integral part of cardiac care in High Income Countries.</a:t>
            </a:r>
          </a:p>
          <a:p>
            <a:pPr marL="192022" indent="-192022" defTabSz="768094">
              <a:lnSpc>
                <a:spcPct val="100000"/>
              </a:lnSpc>
              <a:spcBef>
                <a:spcPts val="800"/>
              </a:spcBef>
              <a:defRPr sz="2400" b="1"/>
            </a:pPr>
            <a:r>
              <a:rPr dirty="0"/>
              <a:t>CR is virtually non-existent in Low-Middle Income Countries due to its high cost and the need for a multidisciplinary team.</a:t>
            </a:r>
            <a:endParaRPr sz="2000" dirty="0"/>
          </a:p>
          <a:p>
            <a:pPr marL="192022" indent="-192022" defTabSz="768094">
              <a:lnSpc>
                <a:spcPct val="100000"/>
              </a:lnSpc>
              <a:spcBef>
                <a:spcPts val="800"/>
              </a:spcBef>
              <a:defRPr sz="2400" b="1"/>
            </a:pPr>
            <a:r>
              <a:rPr dirty="0"/>
              <a:t>Even In high income countries  uptake of CR  is 25-35% and is particularly poor among the elderly and women who may prefer gentler and simpler approaches.</a:t>
            </a:r>
          </a:p>
          <a:p>
            <a:pPr marL="192022" indent="-192022" defTabSz="768094">
              <a:lnSpc>
                <a:spcPct val="100000"/>
              </a:lnSpc>
              <a:spcBef>
                <a:spcPts val="800"/>
              </a:spcBef>
              <a:defRPr sz="2400" b="1"/>
            </a:pPr>
            <a:r>
              <a:rPr dirty="0"/>
              <a:t>High  unmet need for CR.</a:t>
            </a:r>
          </a:p>
          <a:p>
            <a:pPr marL="0" indent="0" defTabSz="768094">
              <a:lnSpc>
                <a:spcPct val="100000"/>
              </a:lnSpc>
              <a:spcBef>
                <a:spcPts val="800"/>
              </a:spcBef>
              <a:buSzTx/>
              <a:buNone/>
              <a:defRPr sz="2400" b="1"/>
            </a:pPr>
            <a:endParaRPr dirty="0"/>
          </a:p>
          <a:p>
            <a:pPr marL="0" indent="0" defTabSz="768094">
              <a:lnSpc>
                <a:spcPct val="100000"/>
              </a:lnSpc>
              <a:spcBef>
                <a:spcPts val="800"/>
              </a:spcBef>
              <a:buSzTx/>
              <a:buNone/>
              <a:defRPr sz="2400" b="1" i="1">
                <a:solidFill>
                  <a:srgbClr val="C00000"/>
                </a:solidFill>
              </a:defRPr>
            </a:pPr>
            <a:r>
              <a:rPr dirty="0"/>
              <a:t>In India,  need for developing a low-cost, culturally acceptable and effective cardiac rehabilitation, a need that would be filled by Yoga</a:t>
            </a:r>
            <a:r>
              <a:rPr lang="en-IN" dirty="0"/>
              <a:t>-C</a:t>
            </a:r>
            <a:r>
              <a:rPr dirty="0"/>
              <a:t>a</a:t>
            </a:r>
            <a:r>
              <a:rPr lang="en-IN" dirty="0"/>
              <a:t>R</a:t>
            </a:r>
            <a:r>
              <a:rPr dirty="0"/>
              <a:t>e should it prove to be efficacious</a:t>
            </a:r>
            <a:r>
              <a:rPr lang="en-IN" dirty="0"/>
              <a:t>.</a:t>
            </a:r>
            <a:endParaRPr dirty="0"/>
          </a:p>
        </p:txBody>
      </p:sp>
      <p:sp>
        <p:nvSpPr>
          <p:cNvPr id="122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8" y="6404291"/>
            <a:ext cx="184060" cy="26923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le 2"/>
          <p:cNvSpPr txBox="1">
            <a:spLocks noGrp="1"/>
          </p:cNvSpPr>
          <p:nvPr>
            <p:ph type="title"/>
          </p:nvPr>
        </p:nvSpPr>
        <p:spPr>
          <a:xfrm>
            <a:off x="839787" y="-271798"/>
            <a:ext cx="10515601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Why Yoga ?</a:t>
            </a:r>
          </a:p>
        </p:txBody>
      </p:sp>
      <p:sp>
        <p:nvSpPr>
          <p:cNvPr id="125" name="Text Placeholder 4"/>
          <p:cNvSpPr txBox="1">
            <a:spLocks noGrp="1"/>
          </p:cNvSpPr>
          <p:nvPr>
            <p:ph type="body" sz="quarter" idx="1"/>
          </p:nvPr>
        </p:nvSpPr>
        <p:spPr>
          <a:xfrm>
            <a:off x="839786" y="373871"/>
            <a:ext cx="5157790" cy="823913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rgbClr val="002060"/>
                </a:solidFill>
              </a:defRPr>
            </a:lvl1pPr>
          </a:lstStyle>
          <a:p>
            <a:r>
              <a:t>Cardiac Rehabilitation</a:t>
            </a:r>
          </a:p>
        </p:txBody>
      </p:sp>
      <p:grpSp>
        <p:nvGrpSpPr>
          <p:cNvPr id="138" name="Content Placeholder 8"/>
          <p:cNvGrpSpPr/>
          <p:nvPr/>
        </p:nvGrpSpPr>
        <p:grpSpPr>
          <a:xfrm>
            <a:off x="776147" y="1190477"/>
            <a:ext cx="5298936" cy="5278461"/>
            <a:chOff x="38" y="0"/>
            <a:chExt cx="5298935" cy="5278460"/>
          </a:xfrm>
        </p:grpSpPr>
        <p:grpSp>
          <p:nvGrpSpPr>
            <p:cNvPr id="128" name="Group"/>
            <p:cNvGrpSpPr/>
            <p:nvPr/>
          </p:nvGrpSpPr>
          <p:grpSpPr>
            <a:xfrm>
              <a:off x="2665482" y="281398"/>
              <a:ext cx="2633492" cy="3635963"/>
              <a:chOff x="0" y="0"/>
              <a:chExt cx="2633491" cy="3635961"/>
            </a:xfrm>
          </p:grpSpPr>
          <p:sp>
            <p:nvSpPr>
              <p:cNvPr id="126" name="Shape"/>
              <p:cNvSpPr/>
              <p:nvPr/>
            </p:nvSpPr>
            <p:spPr>
              <a:xfrm>
                <a:off x="0" y="-1"/>
                <a:ext cx="2633492" cy="3635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6272"/>
                      <a:pt x="21600" y="14009"/>
                    </a:cubicBezTo>
                    <a:cubicBezTo>
                      <a:pt x="21600" y="16701"/>
                      <a:pt x="20403" y="19337"/>
                      <a:pt x="18154" y="21600"/>
                    </a:cubicBezTo>
                    <a:lnTo>
                      <a:pt x="0" y="1400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E1E1E1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1100"/>
                  </a:spcBef>
                  <a:defRPr sz="280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127" name="Physical fitness: Exercise"/>
              <p:cNvSpPr txBox="1"/>
              <p:nvPr/>
            </p:nvSpPr>
            <p:spPr>
              <a:xfrm>
                <a:off x="142333" y="1266867"/>
                <a:ext cx="1881067" cy="868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>
                <a:lvl1pPr marL="228600" indent="-228600" algn="ctr" defTabSz="889000">
                  <a:lnSpc>
                    <a:spcPct val="90000"/>
                  </a:lnSpc>
                  <a:spcBef>
                    <a:spcPts val="800"/>
                  </a:spcBef>
                  <a:buSzPct val="100000"/>
                  <a:buFont typeface="Arial"/>
                  <a:buChar char="•"/>
                  <a:defRPr sz="2000" b="1">
                    <a:solidFill>
                      <a:srgbClr val="C00000"/>
                    </a:solidFill>
                    <a:latin typeface="+mj-lt"/>
                    <a:ea typeface="+mj-ea"/>
                    <a:cs typeface="+mj-cs"/>
                    <a:sym typeface="Calibri"/>
                  </a:defRPr>
                </a:lvl1pPr>
              </a:lstStyle>
              <a:p>
                <a:r>
                  <a:t>Physical fitness: Exercise</a:t>
                </a:r>
              </a:p>
            </p:txBody>
          </p:sp>
        </p:grpSp>
        <p:grpSp>
          <p:nvGrpSpPr>
            <p:cNvPr id="131" name="Group"/>
            <p:cNvGrpSpPr/>
            <p:nvPr/>
          </p:nvGrpSpPr>
          <p:grpSpPr>
            <a:xfrm>
              <a:off x="526167" y="2807943"/>
              <a:ext cx="4084367" cy="2358465"/>
              <a:chOff x="0" y="0"/>
              <a:chExt cx="4084366" cy="2358463"/>
            </a:xfrm>
          </p:grpSpPr>
          <p:sp>
            <p:nvSpPr>
              <p:cNvPr id="129" name="Shape"/>
              <p:cNvSpPr/>
              <p:nvPr/>
            </p:nvSpPr>
            <p:spPr>
              <a:xfrm>
                <a:off x="-1" y="-1"/>
                <a:ext cx="4084368" cy="23584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915" extrusionOk="0">
                    <a:moveTo>
                      <a:pt x="21600" y="9456"/>
                    </a:moveTo>
                    <a:cubicBezTo>
                      <a:pt x="18156" y="18501"/>
                      <a:pt x="10529" y="21600"/>
                      <a:pt x="4565" y="16378"/>
                    </a:cubicBezTo>
                    <a:cubicBezTo>
                      <a:pt x="2669" y="14718"/>
                      <a:pt x="1095" y="12331"/>
                      <a:pt x="0" y="9456"/>
                    </a:cubicBez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E1E1E1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1100"/>
                  </a:spcBef>
                  <a:defRPr sz="2000" b="1">
                    <a:solidFill>
                      <a:srgbClr val="C00000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130" name="Lifestyle changes:  Smoking cessation, Nutrition counselling and other  healthy  behaviors"/>
              <p:cNvSpPr txBox="1"/>
              <p:nvPr/>
            </p:nvSpPr>
            <p:spPr>
              <a:xfrm>
                <a:off x="806982" y="359299"/>
                <a:ext cx="2526547" cy="1920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>
                <a:lvl1pPr marL="228600" indent="-228600" algn="ctr" defTabSz="889000">
                  <a:lnSpc>
                    <a:spcPct val="90000"/>
                  </a:lnSpc>
                  <a:spcBef>
                    <a:spcPts val="800"/>
                  </a:spcBef>
                  <a:buSzPct val="100000"/>
                  <a:buFont typeface="Arial"/>
                  <a:buChar char="•"/>
                  <a:defRPr sz="2000" b="1">
                    <a:solidFill>
                      <a:srgbClr val="C00000"/>
                    </a:solidFill>
                    <a:latin typeface="+mj-lt"/>
                    <a:ea typeface="+mj-ea"/>
                    <a:cs typeface="+mj-cs"/>
                    <a:sym typeface="Calibri"/>
                  </a:defRPr>
                </a:lvl1pPr>
              </a:lstStyle>
              <a:p>
                <a:r>
                  <a:t>Lifestyle changes:  Smoking cessation, Nutrition counselling and other  healthy  behaviors</a:t>
                </a:r>
              </a:p>
            </p:txBody>
          </p:sp>
        </p:grpSp>
        <p:grpSp>
          <p:nvGrpSpPr>
            <p:cNvPr id="134" name="Group"/>
            <p:cNvGrpSpPr/>
            <p:nvPr/>
          </p:nvGrpSpPr>
          <p:grpSpPr>
            <a:xfrm>
              <a:off x="112757" y="281398"/>
              <a:ext cx="2358464" cy="3537166"/>
              <a:chOff x="40" y="0"/>
              <a:chExt cx="2358463" cy="3537164"/>
            </a:xfrm>
          </p:grpSpPr>
          <p:sp>
            <p:nvSpPr>
              <p:cNvPr id="132" name="Shape"/>
              <p:cNvSpPr/>
              <p:nvPr/>
            </p:nvSpPr>
            <p:spPr>
              <a:xfrm>
                <a:off x="40" y="0"/>
                <a:ext cx="2358465" cy="3537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5" h="21600" extrusionOk="0">
                    <a:moveTo>
                      <a:pt x="2537" y="21600"/>
                    </a:moveTo>
                    <a:cubicBezTo>
                      <a:pt x="-2685" y="14713"/>
                      <a:pt x="414" y="5906"/>
                      <a:pt x="9459" y="1929"/>
                    </a:cubicBezTo>
                    <a:cubicBezTo>
                      <a:pt x="12334" y="665"/>
                      <a:pt x="15595" y="0"/>
                      <a:pt x="18915" y="0"/>
                    </a:cubicBezTo>
                    <a:lnTo>
                      <a:pt x="18915" y="144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E1E1E1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889000">
                  <a:spcBef>
                    <a:spcPts val="1100"/>
                  </a:spcBef>
                  <a:defRPr sz="2000" b="1">
                    <a:solidFill>
                      <a:srgbClr val="C00000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133" name="Stress Reduction: Counselling/  medication for depression"/>
              <p:cNvSpPr txBox="1"/>
              <p:nvPr/>
            </p:nvSpPr>
            <p:spPr>
              <a:xfrm>
                <a:off x="413444" y="715283"/>
                <a:ext cx="1817611" cy="1803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>
                <a:lvl1pPr marL="228600" indent="-228600" algn="ctr" defTabSz="889000">
                  <a:spcBef>
                    <a:spcPts val="800"/>
                  </a:spcBef>
                  <a:buSzPct val="100000"/>
                  <a:buFont typeface="Arial"/>
                  <a:buChar char="•"/>
                  <a:defRPr sz="2000" b="1">
                    <a:solidFill>
                      <a:srgbClr val="C00000"/>
                    </a:solidFill>
                    <a:latin typeface="+mj-lt"/>
                    <a:ea typeface="+mj-ea"/>
                    <a:cs typeface="+mj-cs"/>
                    <a:sym typeface="Calibri"/>
                  </a:defRPr>
                </a:lvl1pPr>
              </a:lstStyle>
              <a:p>
                <a:r>
                  <a:t>Stress Reduction: Counselling/  medication for depression</a:t>
                </a:r>
              </a:p>
            </p:txBody>
          </p:sp>
        </p:grpSp>
        <p:sp>
          <p:nvSpPr>
            <p:cNvPr id="135" name="Shape"/>
            <p:cNvSpPr/>
            <p:nvPr/>
          </p:nvSpPr>
          <p:spPr>
            <a:xfrm>
              <a:off x="2663114" y="169091"/>
              <a:ext cx="2470420" cy="363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extrusionOk="0">
                  <a:moveTo>
                    <a:pt x="0" y="0"/>
                  </a:moveTo>
                  <a:cubicBezTo>
                    <a:pt x="11759" y="0"/>
                    <a:pt x="21292" y="6566"/>
                    <a:pt x="21292" y="14667"/>
                  </a:cubicBezTo>
                  <a:cubicBezTo>
                    <a:pt x="21292" y="16795"/>
                    <a:pt x="20620" y="18897"/>
                    <a:pt x="19322" y="20828"/>
                  </a:cubicBezTo>
                  <a:lnTo>
                    <a:pt x="20662" y="21359"/>
                  </a:lnTo>
                  <a:lnTo>
                    <a:pt x="17437" y="21600"/>
                  </a:lnTo>
                  <a:lnTo>
                    <a:pt x="15969" y="19493"/>
                  </a:lnTo>
                  <a:lnTo>
                    <a:pt x="17305" y="20024"/>
                  </a:lnTo>
                  <a:cubicBezTo>
                    <a:pt x="21600" y="13442"/>
                    <a:pt x="17336" y="5708"/>
                    <a:pt x="7781" y="2749"/>
                  </a:cubicBezTo>
                  <a:cubicBezTo>
                    <a:pt x="5336" y="1992"/>
                    <a:pt x="2685" y="1600"/>
                    <a:pt x="4" y="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2060"/>
                </a:gs>
                <a:gs pos="50000">
                  <a:srgbClr val="B1CAE9"/>
                </a:gs>
                <a:gs pos="100000">
                  <a:srgbClr val="99B2D2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  <a:defRPr sz="2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36" name="Shape"/>
            <p:cNvSpPr/>
            <p:nvPr/>
          </p:nvSpPr>
          <p:spPr>
            <a:xfrm>
              <a:off x="393816" y="3908376"/>
              <a:ext cx="4313800" cy="137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97" extrusionOk="0">
                  <a:moveTo>
                    <a:pt x="21600" y="1692"/>
                  </a:moveTo>
                  <a:cubicBezTo>
                    <a:pt x="18183" y="16521"/>
                    <a:pt x="10618" y="21600"/>
                    <a:pt x="4702" y="13035"/>
                  </a:cubicBezTo>
                  <a:cubicBezTo>
                    <a:pt x="3149" y="10787"/>
                    <a:pt x="1809" y="7719"/>
                    <a:pt x="776" y="4044"/>
                  </a:cubicBezTo>
                  <a:lnTo>
                    <a:pt x="0" y="5168"/>
                  </a:lnTo>
                  <a:lnTo>
                    <a:pt x="761" y="846"/>
                  </a:lnTo>
                  <a:lnTo>
                    <a:pt x="2726" y="1221"/>
                  </a:lnTo>
                  <a:lnTo>
                    <a:pt x="1950" y="2344"/>
                  </a:lnTo>
                  <a:cubicBezTo>
                    <a:pt x="5511" y="14718"/>
                    <a:pt x="12399" y="17514"/>
                    <a:pt x="17335" y="8589"/>
                  </a:cubicBezTo>
                  <a:cubicBezTo>
                    <a:pt x="18598" y="6306"/>
                    <a:pt x="19653" y="3379"/>
                    <a:pt x="2043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2060"/>
                </a:gs>
                <a:gs pos="50000">
                  <a:srgbClr val="B1CAE9"/>
                </a:gs>
                <a:gs pos="100000">
                  <a:srgbClr val="99B2D2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  <a:defRPr sz="2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37" name="Shape"/>
            <p:cNvSpPr/>
            <p:nvPr/>
          </p:nvSpPr>
          <p:spPr>
            <a:xfrm>
              <a:off x="38" y="-1"/>
              <a:ext cx="2471178" cy="387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15" h="21600" extrusionOk="0">
                  <a:moveTo>
                    <a:pt x="2537" y="21600"/>
                  </a:moveTo>
                  <a:cubicBezTo>
                    <a:pt x="-2685" y="15013"/>
                    <a:pt x="414" y="6591"/>
                    <a:pt x="9458" y="2788"/>
                  </a:cubicBezTo>
                  <a:cubicBezTo>
                    <a:pt x="11834" y="1788"/>
                    <a:pt x="14481" y="1178"/>
                    <a:pt x="17214" y="998"/>
                  </a:cubicBezTo>
                  <a:lnTo>
                    <a:pt x="17215" y="0"/>
                  </a:lnTo>
                  <a:lnTo>
                    <a:pt x="18915" y="1694"/>
                  </a:lnTo>
                  <a:lnTo>
                    <a:pt x="17214" y="3505"/>
                  </a:lnTo>
                  <a:lnTo>
                    <a:pt x="17214" y="2508"/>
                  </a:lnTo>
                  <a:cubicBezTo>
                    <a:pt x="7958" y="3190"/>
                    <a:pt x="1214" y="9209"/>
                    <a:pt x="2152" y="15951"/>
                  </a:cubicBezTo>
                  <a:cubicBezTo>
                    <a:pt x="2392" y="17677"/>
                    <a:pt x="3132" y="19346"/>
                    <a:pt x="4323" y="208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2060"/>
                </a:gs>
                <a:gs pos="50000">
                  <a:srgbClr val="B1CAE9"/>
                </a:gs>
                <a:gs pos="100000">
                  <a:srgbClr val="99B2D2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  <a:defRPr sz="2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  <p:sp>
        <p:nvSpPr>
          <p:cNvPr id="139" name="Text Placeholder 6"/>
          <p:cNvSpPr>
            <a:spLocks noGrp="1"/>
          </p:cNvSpPr>
          <p:nvPr>
            <p:ph type="body" idx="13"/>
          </p:nvPr>
        </p:nvSpPr>
        <p:spPr>
          <a:xfrm>
            <a:off x="6172200" y="360017"/>
            <a:ext cx="5183188" cy="82391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buSzTx/>
              <a:buNone/>
              <a:defRPr sz="3200" b="1">
                <a:solidFill>
                  <a:srgbClr val="002060"/>
                </a:solidFill>
              </a:defRPr>
            </a:lvl1pPr>
          </a:lstStyle>
          <a:p>
            <a:r>
              <a:t>Yoga</a:t>
            </a:r>
          </a:p>
        </p:txBody>
      </p:sp>
      <p:sp>
        <p:nvSpPr>
          <p:cNvPr id="140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8" y="6404291"/>
            <a:ext cx="184060" cy="26923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grpSp>
        <p:nvGrpSpPr>
          <p:cNvPr id="153" name="Content Placeholder 8"/>
          <p:cNvGrpSpPr/>
          <p:nvPr/>
        </p:nvGrpSpPr>
        <p:grpSpPr>
          <a:xfrm>
            <a:off x="6516090" y="1204122"/>
            <a:ext cx="5239380" cy="5265440"/>
            <a:chOff x="38" y="0"/>
            <a:chExt cx="5239378" cy="5265438"/>
          </a:xfrm>
        </p:grpSpPr>
        <p:grpSp>
          <p:nvGrpSpPr>
            <p:cNvPr id="143" name="Group"/>
            <p:cNvGrpSpPr/>
            <p:nvPr/>
          </p:nvGrpSpPr>
          <p:grpSpPr>
            <a:xfrm>
              <a:off x="2658904" y="280704"/>
              <a:ext cx="2580513" cy="3610937"/>
              <a:chOff x="0" y="0"/>
              <a:chExt cx="2580512" cy="3610935"/>
            </a:xfrm>
          </p:grpSpPr>
          <p:sp>
            <p:nvSpPr>
              <p:cNvPr id="141" name="Shape"/>
              <p:cNvSpPr/>
              <p:nvPr/>
            </p:nvSpPr>
            <p:spPr>
              <a:xfrm>
                <a:off x="-1" y="-1"/>
                <a:ext cx="2580514" cy="36109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6300"/>
                      <a:pt x="21600" y="14071"/>
                    </a:cubicBezTo>
                    <a:cubicBezTo>
                      <a:pt x="21600" y="16737"/>
                      <a:pt x="20437" y="19348"/>
                      <a:pt x="18248" y="21600"/>
                    </a:cubicBezTo>
                    <a:lnTo>
                      <a:pt x="0" y="1407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E1E1E1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1100"/>
                  </a:spcBef>
                  <a:defRPr sz="280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142" name="Physical fitness:  Yogic postures"/>
              <p:cNvSpPr txBox="1"/>
              <p:nvPr/>
            </p:nvSpPr>
            <p:spPr>
              <a:xfrm>
                <a:off x="139471" y="1131224"/>
                <a:ext cx="1843224" cy="113157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>
                <a:lvl1pPr marL="228600" indent="-228600" algn="ctr" defTabSz="889000">
                  <a:lnSpc>
                    <a:spcPct val="90000"/>
                  </a:lnSpc>
                  <a:spcBef>
                    <a:spcPts val="800"/>
                  </a:spcBef>
                  <a:buSzPct val="100000"/>
                  <a:buFont typeface="Arial"/>
                  <a:buChar char="•"/>
                  <a:defRPr sz="2000" b="1">
                    <a:solidFill>
                      <a:srgbClr val="385724"/>
                    </a:solidFill>
                    <a:latin typeface="+mj-lt"/>
                    <a:ea typeface="+mj-ea"/>
                    <a:cs typeface="+mj-cs"/>
                    <a:sym typeface="Calibri"/>
                  </a:defRPr>
                </a:lvl1pPr>
              </a:lstStyle>
              <a:p>
                <a:r>
                  <a:t>Physical fitness:  Yogic postures</a:t>
                </a:r>
              </a:p>
            </p:txBody>
          </p:sp>
        </p:grpSp>
        <p:grpSp>
          <p:nvGrpSpPr>
            <p:cNvPr id="146" name="Group"/>
            <p:cNvGrpSpPr/>
            <p:nvPr/>
          </p:nvGrpSpPr>
          <p:grpSpPr>
            <a:xfrm>
              <a:off x="415907" y="2801016"/>
              <a:ext cx="4292216" cy="2352654"/>
              <a:chOff x="0" y="0"/>
              <a:chExt cx="4292215" cy="2352653"/>
            </a:xfrm>
          </p:grpSpPr>
          <p:sp>
            <p:nvSpPr>
              <p:cNvPr id="144" name="Shape"/>
              <p:cNvSpPr/>
              <p:nvPr/>
            </p:nvSpPr>
            <p:spPr>
              <a:xfrm>
                <a:off x="0" y="0"/>
                <a:ext cx="4292216" cy="23526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934" extrusionOk="0">
                    <a:moveTo>
                      <a:pt x="21600" y="9972"/>
                    </a:moveTo>
                    <a:cubicBezTo>
                      <a:pt x="17904" y="18860"/>
                      <a:pt x="10072" y="21600"/>
                      <a:pt x="4107" y="16092"/>
                    </a:cubicBezTo>
                    <a:cubicBezTo>
                      <a:pt x="2439" y="14552"/>
                      <a:pt x="1034" y="12458"/>
                      <a:pt x="0" y="9972"/>
                    </a:cubicBezTo>
                    <a:lnTo>
                      <a:pt x="108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E1E1E1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1100"/>
                  </a:spcBef>
                  <a:defRPr sz="280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145" name="Lifestyle changes : Self-restraint (smoking, alcohol) , Healthy diet"/>
              <p:cNvSpPr txBox="1"/>
              <p:nvPr/>
            </p:nvSpPr>
            <p:spPr>
              <a:xfrm>
                <a:off x="823613" y="750377"/>
                <a:ext cx="2705102" cy="113157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>
                <a:lvl1pPr marL="228600" indent="-228600" algn="ctr" defTabSz="889000">
                  <a:lnSpc>
                    <a:spcPct val="90000"/>
                  </a:lnSpc>
                  <a:spcBef>
                    <a:spcPts val="800"/>
                  </a:spcBef>
                  <a:buSzPct val="100000"/>
                  <a:buFont typeface="Arial"/>
                  <a:buChar char="•"/>
                  <a:defRPr sz="2000" b="1">
                    <a:solidFill>
                      <a:srgbClr val="385724"/>
                    </a:solidFill>
                    <a:latin typeface="+mj-lt"/>
                    <a:ea typeface="+mj-ea"/>
                    <a:cs typeface="+mj-cs"/>
                    <a:sym typeface="Calibri"/>
                  </a:defRPr>
                </a:lvl1pPr>
              </a:lstStyle>
              <a:p>
                <a:r>
                  <a:t>Lifestyle changes : Self-restraint (smoking, alcohol) , Healthy diet</a:t>
                </a:r>
              </a:p>
            </p:txBody>
          </p:sp>
        </p:grpSp>
        <p:grpSp>
          <p:nvGrpSpPr>
            <p:cNvPr id="149" name="Group"/>
            <p:cNvGrpSpPr/>
            <p:nvPr/>
          </p:nvGrpSpPr>
          <p:grpSpPr>
            <a:xfrm>
              <a:off x="112479" y="280704"/>
              <a:ext cx="2352647" cy="3528439"/>
              <a:chOff x="40" y="0"/>
              <a:chExt cx="2352645" cy="3528438"/>
            </a:xfrm>
          </p:grpSpPr>
          <p:sp>
            <p:nvSpPr>
              <p:cNvPr id="147" name="Shape"/>
              <p:cNvSpPr/>
              <p:nvPr/>
            </p:nvSpPr>
            <p:spPr>
              <a:xfrm>
                <a:off x="40" y="-1"/>
                <a:ext cx="2352647" cy="35284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5" h="21600" extrusionOk="0">
                    <a:moveTo>
                      <a:pt x="2537" y="21600"/>
                    </a:moveTo>
                    <a:cubicBezTo>
                      <a:pt x="-2685" y="14713"/>
                      <a:pt x="414" y="5906"/>
                      <a:pt x="9459" y="1929"/>
                    </a:cubicBezTo>
                    <a:cubicBezTo>
                      <a:pt x="12334" y="665"/>
                      <a:pt x="15595" y="0"/>
                      <a:pt x="18915" y="0"/>
                    </a:cubicBezTo>
                    <a:lnTo>
                      <a:pt x="18915" y="144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E1E1E1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889000">
                  <a:lnSpc>
                    <a:spcPct val="90000"/>
                  </a:lnSpc>
                  <a:spcBef>
                    <a:spcPts val="1100"/>
                  </a:spcBef>
                  <a:defRPr sz="280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148" name="Stress reduction : breath control and meditation"/>
              <p:cNvSpPr txBox="1"/>
              <p:nvPr/>
            </p:nvSpPr>
            <p:spPr>
              <a:xfrm>
                <a:off x="470140" y="999780"/>
                <a:ext cx="1755410" cy="13944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5400" tIns="25400" rIns="25400" bIns="25400" numCol="1" anchor="ctr">
                <a:spAutoFit/>
              </a:bodyPr>
              <a:lstStyle>
                <a:lvl1pPr marL="228600" indent="-228600" algn="ctr" defTabSz="889000">
                  <a:lnSpc>
                    <a:spcPct val="90000"/>
                  </a:lnSpc>
                  <a:spcBef>
                    <a:spcPts val="800"/>
                  </a:spcBef>
                  <a:buSzPct val="100000"/>
                  <a:buFont typeface="Arial"/>
                  <a:buChar char="•"/>
                  <a:defRPr sz="2000" b="1">
                    <a:solidFill>
                      <a:srgbClr val="385724"/>
                    </a:solidFill>
                    <a:latin typeface="+mj-lt"/>
                    <a:ea typeface="+mj-ea"/>
                    <a:cs typeface="+mj-cs"/>
                    <a:sym typeface="Calibri"/>
                  </a:defRPr>
                </a:lvl1pPr>
              </a:lstStyle>
              <a:p>
                <a:r>
                  <a:t>Stress reduction : breath control and meditation</a:t>
                </a:r>
              </a:p>
            </p:txBody>
          </p:sp>
        </p:grpSp>
        <p:sp>
          <p:nvSpPr>
            <p:cNvPr id="150" name="Shape"/>
            <p:cNvSpPr/>
            <p:nvPr/>
          </p:nvSpPr>
          <p:spPr>
            <a:xfrm>
              <a:off x="2657140" y="168674"/>
              <a:ext cx="2464325" cy="362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extrusionOk="0">
                  <a:moveTo>
                    <a:pt x="0" y="0"/>
                  </a:moveTo>
                  <a:cubicBezTo>
                    <a:pt x="11759" y="0"/>
                    <a:pt x="21292" y="6566"/>
                    <a:pt x="21292" y="14667"/>
                  </a:cubicBezTo>
                  <a:cubicBezTo>
                    <a:pt x="21292" y="16795"/>
                    <a:pt x="20620" y="18897"/>
                    <a:pt x="19322" y="20828"/>
                  </a:cubicBezTo>
                  <a:lnTo>
                    <a:pt x="20662" y="21359"/>
                  </a:lnTo>
                  <a:lnTo>
                    <a:pt x="17437" y="21600"/>
                  </a:lnTo>
                  <a:lnTo>
                    <a:pt x="15969" y="19493"/>
                  </a:lnTo>
                  <a:lnTo>
                    <a:pt x="17305" y="20024"/>
                  </a:lnTo>
                  <a:cubicBezTo>
                    <a:pt x="21600" y="13442"/>
                    <a:pt x="17336" y="5708"/>
                    <a:pt x="7781" y="2749"/>
                  </a:cubicBezTo>
                  <a:cubicBezTo>
                    <a:pt x="5336" y="1992"/>
                    <a:pt x="2685" y="1600"/>
                    <a:pt x="4" y="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2060"/>
                </a:gs>
                <a:gs pos="50000">
                  <a:srgbClr val="B1CAE9"/>
                </a:gs>
                <a:gs pos="100000">
                  <a:srgbClr val="99B2D2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  <a:defRPr sz="2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51" name="Shape"/>
            <p:cNvSpPr/>
            <p:nvPr/>
          </p:nvSpPr>
          <p:spPr>
            <a:xfrm>
              <a:off x="391526" y="3898734"/>
              <a:ext cx="4303156" cy="136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97" extrusionOk="0">
                  <a:moveTo>
                    <a:pt x="21600" y="1692"/>
                  </a:moveTo>
                  <a:cubicBezTo>
                    <a:pt x="18183" y="16521"/>
                    <a:pt x="10618" y="21600"/>
                    <a:pt x="4702" y="13035"/>
                  </a:cubicBezTo>
                  <a:cubicBezTo>
                    <a:pt x="3149" y="10787"/>
                    <a:pt x="1809" y="7719"/>
                    <a:pt x="776" y="4044"/>
                  </a:cubicBezTo>
                  <a:lnTo>
                    <a:pt x="0" y="5168"/>
                  </a:lnTo>
                  <a:lnTo>
                    <a:pt x="761" y="846"/>
                  </a:lnTo>
                  <a:lnTo>
                    <a:pt x="2726" y="1221"/>
                  </a:lnTo>
                  <a:lnTo>
                    <a:pt x="1950" y="2344"/>
                  </a:lnTo>
                  <a:cubicBezTo>
                    <a:pt x="5511" y="14718"/>
                    <a:pt x="12399" y="17514"/>
                    <a:pt x="17335" y="8589"/>
                  </a:cubicBezTo>
                  <a:cubicBezTo>
                    <a:pt x="18598" y="6306"/>
                    <a:pt x="19653" y="3379"/>
                    <a:pt x="2043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2060"/>
                </a:gs>
                <a:gs pos="50000">
                  <a:srgbClr val="B1CAE9"/>
                </a:gs>
                <a:gs pos="100000">
                  <a:srgbClr val="99B2D2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  <a:defRPr sz="2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52" name="Shape"/>
            <p:cNvSpPr/>
            <p:nvPr/>
          </p:nvSpPr>
          <p:spPr>
            <a:xfrm>
              <a:off x="38" y="0"/>
              <a:ext cx="2465081" cy="3865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15" h="21600" extrusionOk="0">
                  <a:moveTo>
                    <a:pt x="2537" y="21600"/>
                  </a:moveTo>
                  <a:cubicBezTo>
                    <a:pt x="-2685" y="15013"/>
                    <a:pt x="414" y="6591"/>
                    <a:pt x="9458" y="2788"/>
                  </a:cubicBezTo>
                  <a:cubicBezTo>
                    <a:pt x="11834" y="1788"/>
                    <a:pt x="14481" y="1178"/>
                    <a:pt x="17214" y="998"/>
                  </a:cubicBezTo>
                  <a:lnTo>
                    <a:pt x="17215" y="0"/>
                  </a:lnTo>
                  <a:lnTo>
                    <a:pt x="18915" y="1694"/>
                  </a:lnTo>
                  <a:lnTo>
                    <a:pt x="17214" y="3505"/>
                  </a:lnTo>
                  <a:lnTo>
                    <a:pt x="17214" y="2508"/>
                  </a:lnTo>
                  <a:cubicBezTo>
                    <a:pt x="7958" y="3190"/>
                    <a:pt x="1214" y="9209"/>
                    <a:pt x="2152" y="15951"/>
                  </a:cubicBezTo>
                  <a:cubicBezTo>
                    <a:pt x="2392" y="17677"/>
                    <a:pt x="3132" y="19346"/>
                    <a:pt x="4323" y="208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2060"/>
                </a:gs>
                <a:gs pos="50000">
                  <a:srgbClr val="B1CAE9"/>
                </a:gs>
                <a:gs pos="100000">
                  <a:srgbClr val="99B2D2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  <a:defRPr sz="2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1" build="p" animBg="1" advAuto="0"/>
      <p:bldP spid="138" grpId="2" animBg="1" advAuto="0"/>
      <p:bldP spid="139" grpId="3" build="p" animBg="1" advAuto="0"/>
      <p:bldP spid="153" grpId="4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1"/>
          <p:cNvSpPr txBox="1">
            <a:spLocks noGrp="1"/>
          </p:cNvSpPr>
          <p:nvPr>
            <p:ph type="title"/>
          </p:nvPr>
        </p:nvSpPr>
        <p:spPr>
          <a:xfrm>
            <a:off x="739773" y="1"/>
            <a:ext cx="4948510" cy="1117601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Aims	</a:t>
            </a:r>
          </a:p>
        </p:txBody>
      </p:sp>
      <p:sp>
        <p:nvSpPr>
          <p:cNvPr id="15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36025" y="1332963"/>
            <a:ext cx="4994959" cy="4864103"/>
          </a:xfrm>
          <a:prstGeom prst="rect">
            <a:avLst/>
          </a:prstGeom>
        </p:spPr>
        <p:txBody>
          <a:bodyPr anchor="t"/>
          <a:lstStyle>
            <a:lvl1pPr>
              <a:lnSpc>
                <a:spcPct val="150000"/>
              </a:lnSpc>
              <a:defRPr i="1"/>
            </a:lvl1pPr>
          </a:lstStyle>
          <a:p>
            <a:r>
              <a:t>To  compare  the effectiveness of Yoga based Cardiac Rehabilitation (Yoga- CaRe), with  Enhanced Standard Care  (ESC) in post myocardial infarction patients on cardiac morbidity and mortality and quality of life.</a:t>
            </a:r>
          </a:p>
        </p:txBody>
      </p:sp>
      <p:sp>
        <p:nvSpPr>
          <p:cNvPr id="157" name="Content Placeholder 6"/>
          <p:cNvSpPr txBox="1"/>
          <p:nvPr/>
        </p:nvSpPr>
        <p:spPr>
          <a:xfrm>
            <a:off x="5986629" y="759857"/>
            <a:ext cx="5471081" cy="5790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1000"/>
              </a:spcBef>
              <a:buSzPct val="100000"/>
              <a:buAutoNum type="arabicPeriod"/>
              <a:defRPr sz="2300" b="1">
                <a:latin typeface="+mj-lt"/>
                <a:ea typeface="+mj-ea"/>
                <a:cs typeface="+mj-cs"/>
                <a:sym typeface="Calibri"/>
              </a:defRPr>
            </a:pPr>
            <a:r>
              <a:t>Primary Outcomes</a:t>
            </a:r>
          </a:p>
          <a:p>
            <a:pPr marL="914400" lvl="1" indent="-514350" algn="just">
              <a:lnSpc>
                <a:spcPct val="120000"/>
              </a:lnSpc>
              <a:spcBef>
                <a:spcPts val="500"/>
              </a:spcBef>
              <a:buSzPct val="100000"/>
              <a:buAutoNum type="alphaLcParenR"/>
              <a:defRPr sz="2000" b="1">
                <a:solidFill>
                  <a:srgbClr val="C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Time to occurrence of first cardiac event (composite of death, nonfatal myocardial infarction and stroke) &amp; emergency cardiac admissions</a:t>
            </a:r>
          </a:p>
          <a:p>
            <a:pPr marL="914400" lvl="1" indent="-514350">
              <a:lnSpc>
                <a:spcPct val="120000"/>
              </a:lnSpc>
              <a:spcBef>
                <a:spcPts val="500"/>
              </a:spcBef>
              <a:buSzPct val="100000"/>
              <a:buAutoNum type="alphaLcParenR"/>
              <a:defRPr sz="2000" b="1">
                <a:solidFill>
                  <a:srgbClr val="C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Quality of life (EQ-5D-5L) at 12 weeks</a:t>
            </a:r>
          </a:p>
          <a:p>
            <a:pPr marL="514350" indent="-514350">
              <a:lnSpc>
                <a:spcPct val="120000"/>
              </a:lnSpc>
              <a:spcBef>
                <a:spcPts val="1000"/>
              </a:spcBef>
              <a:buSzPct val="100000"/>
              <a:buAutoNum type="arabicPeriod"/>
              <a:defRPr sz="2300" b="1">
                <a:latin typeface="+mj-lt"/>
                <a:ea typeface="+mj-ea"/>
                <a:cs typeface="+mj-cs"/>
                <a:sym typeface="Calibri"/>
              </a:defRPr>
            </a:pPr>
            <a:r>
              <a:t>Secondary Outcomes</a:t>
            </a:r>
          </a:p>
          <a:p>
            <a:pPr marL="971550" lvl="1" indent="-514350" algn="just">
              <a:lnSpc>
                <a:spcPct val="120000"/>
              </a:lnSpc>
              <a:spcBef>
                <a:spcPts val="500"/>
              </a:spcBef>
              <a:buSzPct val="100000"/>
              <a:buAutoNum type="alphaLcParenR"/>
              <a:defRPr sz="2000" b="1">
                <a:solidFill>
                  <a:srgbClr val="C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Return to pre-infarct daily activities at 12 weeks (RNLI)</a:t>
            </a:r>
          </a:p>
          <a:p>
            <a:pPr marL="971550" lvl="1" indent="-514350" algn="just">
              <a:lnSpc>
                <a:spcPct val="120000"/>
              </a:lnSpc>
              <a:spcBef>
                <a:spcPts val="500"/>
              </a:spcBef>
              <a:buSzPct val="100000"/>
              <a:buAutoNum type="alphaLcParenR"/>
              <a:defRPr sz="2000" b="1">
                <a:solidFill>
                  <a:srgbClr val="C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Smoking cessation at 12 weeks </a:t>
            </a:r>
          </a:p>
          <a:p>
            <a:pPr marL="971550" lvl="1" indent="-514350">
              <a:lnSpc>
                <a:spcPct val="120000"/>
              </a:lnSpc>
              <a:spcBef>
                <a:spcPts val="500"/>
              </a:spcBef>
              <a:buSzPct val="100000"/>
              <a:buAutoNum type="alphaLcParenR"/>
              <a:defRPr sz="2000" b="1">
                <a:solidFill>
                  <a:srgbClr val="C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Compliance to prescribed medications at 12 weeks</a:t>
            </a:r>
          </a:p>
        </p:txBody>
      </p:sp>
      <p:sp>
        <p:nvSpPr>
          <p:cNvPr id="158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8" y="6404291"/>
            <a:ext cx="184060" cy="26923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59" name="Title 1"/>
          <p:cNvSpPr txBox="1"/>
          <p:nvPr/>
        </p:nvSpPr>
        <p:spPr>
          <a:xfrm>
            <a:off x="5986629" y="-84665"/>
            <a:ext cx="5223365" cy="111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>
              <a:lnSpc>
                <a:spcPct val="90000"/>
              </a:lnSpc>
              <a:defRPr sz="4400"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Outcomes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1" animBg="1" advAuto="0"/>
      <p:bldP spid="157" grpId="3" animBg="1" advAuto="0"/>
      <p:bldP spid="159" grpId="2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itle 1"/>
          <p:cNvSpPr txBox="1">
            <a:spLocks noGrp="1"/>
          </p:cNvSpPr>
          <p:nvPr>
            <p:ph type="title"/>
          </p:nvPr>
        </p:nvSpPr>
        <p:spPr>
          <a:xfrm>
            <a:off x="839787" y="-313932"/>
            <a:ext cx="10515601" cy="132556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Methods</a:t>
            </a:r>
          </a:p>
        </p:txBody>
      </p:sp>
      <p:sp>
        <p:nvSpPr>
          <p:cNvPr id="16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21971" y="595743"/>
            <a:ext cx="5529685" cy="6125733"/>
          </a:xfrm>
          <a:prstGeom prst="rect">
            <a:avLst/>
          </a:prstGeom>
        </p:spPr>
        <p:txBody>
          <a:bodyPr anchor="t"/>
          <a:lstStyle/>
          <a:p>
            <a:pPr marL="228600" indent="-228600" algn="just">
              <a:lnSpc>
                <a:spcPct val="120000"/>
              </a:lnSpc>
              <a:buSzPct val="100000"/>
              <a:buFont typeface="Arial"/>
              <a:buChar char="•"/>
              <a:defRPr sz="2200"/>
            </a:pPr>
            <a:r>
              <a:t>Study sites : 24  centers in India</a:t>
            </a:r>
          </a:p>
          <a:p>
            <a:pPr marL="228600" indent="-228600">
              <a:lnSpc>
                <a:spcPct val="120000"/>
              </a:lnSpc>
              <a:buSzPct val="100000"/>
              <a:buFont typeface="Arial"/>
              <a:buChar char="•"/>
              <a:defRPr sz="2200"/>
            </a:pPr>
            <a:r>
              <a:t>Study design: PROBE</a:t>
            </a:r>
          </a:p>
          <a:p>
            <a:pPr marL="228600" indent="-228600" algn="just">
              <a:lnSpc>
                <a:spcPct val="120000"/>
              </a:lnSpc>
              <a:buSzPct val="100000"/>
              <a:buFont typeface="Arial"/>
              <a:buChar char="•"/>
              <a:defRPr sz="2200"/>
            </a:pPr>
            <a:r>
              <a:t>Trial duration: 50 Months (Aug’14-Sept’18)</a:t>
            </a:r>
            <a:endParaRPr sz="2500" b="0"/>
          </a:p>
          <a:p>
            <a:pPr marL="228600" indent="-228600" algn="just">
              <a:lnSpc>
                <a:spcPct val="120000"/>
              </a:lnSpc>
              <a:buSzPct val="100000"/>
              <a:buFont typeface="Arial"/>
              <a:buChar char="•"/>
              <a:defRPr sz="2200"/>
            </a:pPr>
            <a:r>
              <a:t>Sample size – 3959 Participants</a:t>
            </a:r>
            <a:endParaRPr sz="2500" b="0"/>
          </a:p>
          <a:p>
            <a:pPr marL="685800" lvl="1" indent="-228600" algn="just">
              <a:lnSpc>
                <a:spcPct val="120000"/>
              </a:lnSpc>
              <a:spcBef>
                <a:spcPts val="500"/>
              </a:spcBef>
              <a:buSzPct val="100000"/>
              <a:buFont typeface="Arial"/>
              <a:buChar char="•"/>
              <a:defRPr sz="2000"/>
            </a:pPr>
            <a:r>
              <a:t>80% power to detect  20% reduction in cardiovascular events (assumption-20% event rate in control)</a:t>
            </a:r>
            <a:endParaRPr sz="2200" b="0"/>
          </a:p>
          <a:p>
            <a:pPr marL="685800" lvl="1" indent="-228600" algn="just">
              <a:lnSpc>
                <a:spcPct val="120000"/>
              </a:lnSpc>
              <a:spcBef>
                <a:spcPts val="500"/>
              </a:spcBef>
              <a:buSzPct val="100000"/>
              <a:buFont typeface="Arial"/>
              <a:buChar char="•"/>
              <a:defRPr sz="2000"/>
            </a:pPr>
            <a:r>
              <a:t>99% power to detect difference in quality of life</a:t>
            </a:r>
            <a:endParaRPr sz="2200"/>
          </a:p>
          <a:p>
            <a:pPr marL="228600" indent="-228600" algn="just">
              <a:lnSpc>
                <a:spcPct val="120000"/>
              </a:lnSpc>
              <a:buSzPct val="100000"/>
              <a:buFont typeface="Arial"/>
              <a:buChar char="•"/>
              <a:defRPr sz="2200"/>
            </a:pPr>
            <a:r>
              <a:t>Analysis</a:t>
            </a:r>
          </a:p>
          <a:p>
            <a:pPr marL="685800" lvl="1" indent="-228600" algn="just">
              <a:lnSpc>
                <a:spcPct val="120000"/>
              </a:lnSpc>
              <a:spcBef>
                <a:spcPts val="500"/>
              </a:spcBef>
              <a:buSzPct val="100000"/>
              <a:buFont typeface="Arial"/>
              <a:buChar char="•"/>
              <a:defRPr sz="2000"/>
            </a:pPr>
            <a:r>
              <a:t>ITT</a:t>
            </a:r>
            <a:endParaRPr sz="2200" b="0"/>
          </a:p>
          <a:p>
            <a:pPr marL="685800" lvl="1" indent="-228600" algn="just">
              <a:lnSpc>
                <a:spcPct val="120000"/>
              </a:lnSpc>
              <a:spcBef>
                <a:spcPts val="500"/>
              </a:spcBef>
              <a:buSzPct val="100000"/>
              <a:buFont typeface="Arial"/>
              <a:buChar char="•"/>
              <a:defRPr sz="2000"/>
            </a:pPr>
            <a:r>
              <a:t>Per protocol</a:t>
            </a:r>
          </a:p>
        </p:txBody>
      </p:sp>
      <p:sp>
        <p:nvSpPr>
          <p:cNvPr id="163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8" y="6404291"/>
            <a:ext cx="184060" cy="26923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64" name="Content Placeholder 4"/>
          <p:cNvSpPr txBox="1"/>
          <p:nvPr/>
        </p:nvSpPr>
        <p:spPr>
          <a:xfrm>
            <a:off x="6129995" y="692726"/>
            <a:ext cx="5489919" cy="5539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2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Inclusions</a:t>
            </a:r>
            <a:endParaRPr sz="2800" dirty="0"/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SzPct val="100000"/>
              <a:buFont typeface="Arial"/>
              <a:buChar char="•"/>
              <a:defRPr sz="19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Age – 18-80 years</a:t>
            </a:r>
            <a:endParaRPr sz="2400" dirty="0"/>
          </a:p>
          <a:p>
            <a:pPr marL="685800" lvl="1" indent="-228600">
              <a:spcBef>
                <a:spcPts val="500"/>
              </a:spcBef>
              <a:buSzPct val="100000"/>
              <a:buFont typeface="Arial"/>
              <a:buChar char="•"/>
              <a:defRPr sz="19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Within 14 days of </a:t>
            </a:r>
            <a:r>
              <a:rPr lang="en-US" dirty="0"/>
              <a:t>a</a:t>
            </a:r>
            <a:r>
              <a:rPr dirty="0"/>
              <a:t>cute myocardial infarction (WHO/3rd Universal Definition)  </a:t>
            </a:r>
            <a:endParaRPr sz="2400" dirty="0"/>
          </a:p>
          <a:p>
            <a:pPr marL="685800" lvl="1" indent="-228600">
              <a:spcBef>
                <a:spcPts val="500"/>
              </a:spcBef>
              <a:buSzPct val="100000"/>
              <a:buFont typeface="Arial"/>
              <a:buChar char="•"/>
              <a:defRPr sz="19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Willing and able to attend the complete CR program</a:t>
            </a:r>
            <a:endParaRPr sz="2400" dirty="0"/>
          </a:p>
          <a:p>
            <a:pPr marL="228600" indent="-228600">
              <a:spcBef>
                <a:spcPts val="1000"/>
              </a:spcBef>
              <a:buSzPct val="100000"/>
              <a:buFont typeface="Arial"/>
              <a:buChar char="•"/>
              <a:defRPr sz="22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Exclusions</a:t>
            </a:r>
          </a:p>
          <a:p>
            <a:pPr marL="685800" lvl="1" indent="-228600">
              <a:spcBef>
                <a:spcPts val="500"/>
              </a:spcBef>
              <a:buSzPct val="100000"/>
              <a:buFont typeface="Arial"/>
              <a:buChar char="•"/>
              <a:defRPr sz="20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Patients not likely to complete follow up</a:t>
            </a:r>
            <a:endParaRPr sz="2400" dirty="0"/>
          </a:p>
          <a:p>
            <a:pPr marL="685800" lvl="1" indent="-228600">
              <a:spcBef>
                <a:spcPts val="500"/>
              </a:spcBef>
              <a:buSzPct val="100000"/>
              <a:buFont typeface="Arial"/>
              <a:buChar char="•"/>
              <a:defRPr sz="20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Self reported regular practice of Yoga (&gt; 3hours a week)</a:t>
            </a:r>
            <a:endParaRPr sz="2400" dirty="0"/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SzPct val="100000"/>
              <a:buFont typeface="Arial"/>
              <a:buChar char="•"/>
              <a:defRPr sz="20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Participation in other clinical trials</a:t>
            </a:r>
            <a:endParaRPr sz="2400" dirty="0"/>
          </a:p>
          <a:p>
            <a:pPr marL="685800" lvl="1" indent="-228600">
              <a:spcBef>
                <a:spcPts val="500"/>
              </a:spcBef>
              <a:buSzPct val="100000"/>
              <a:buFont typeface="Arial"/>
              <a:buChar char="•"/>
              <a:defRPr sz="20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Comorbidity which limits life expectancy &lt;=12 months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1"/>
          <p:cNvSpPr txBox="1">
            <a:spLocks noGrp="1"/>
          </p:cNvSpPr>
          <p:nvPr>
            <p:ph type="title"/>
          </p:nvPr>
        </p:nvSpPr>
        <p:spPr>
          <a:xfrm>
            <a:off x="911753" y="-165000"/>
            <a:ext cx="10515601" cy="1325564"/>
          </a:xfrm>
          <a:prstGeom prst="rect">
            <a:avLst/>
          </a:prstGeom>
        </p:spPr>
        <p:txBody>
          <a:bodyPr/>
          <a:lstStyle/>
          <a:p>
            <a:pPr algn="ctr"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Intervention and Enhanced </a:t>
            </a:r>
            <a:r>
              <a:rPr lang="en-US" dirty="0"/>
              <a:t>S</a:t>
            </a:r>
            <a:r>
              <a:rPr dirty="0"/>
              <a:t>tandard Care</a:t>
            </a:r>
          </a:p>
        </p:txBody>
      </p:sp>
      <p:sp>
        <p:nvSpPr>
          <p:cNvPr id="167" name="TextBox 3"/>
          <p:cNvSpPr txBox="1"/>
          <p:nvPr/>
        </p:nvSpPr>
        <p:spPr>
          <a:xfrm>
            <a:off x="254001" y="6014453"/>
            <a:ext cx="6316132" cy="704214"/>
          </a:xfrm>
          <a:prstGeom prst="rect">
            <a:avLst/>
          </a:prstGeom>
          <a:ln w="28575">
            <a:solidFill>
              <a:srgbClr val="38572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0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Personnel:  Trained Yoga instructors to deliver pre-selected Yoga practices and health education</a:t>
            </a:r>
          </a:p>
        </p:txBody>
      </p:sp>
      <p:sp>
        <p:nvSpPr>
          <p:cNvPr id="168" name="TextBox 2"/>
          <p:cNvSpPr txBox="1"/>
          <p:nvPr/>
        </p:nvSpPr>
        <p:spPr>
          <a:xfrm>
            <a:off x="254001" y="869092"/>
            <a:ext cx="6316132" cy="1938988"/>
          </a:xfrm>
          <a:prstGeom prst="rect">
            <a:avLst/>
          </a:prstGeom>
          <a:ln w="25400">
            <a:solidFill>
              <a:srgbClr val="38572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Development : Structured process. </a:t>
            </a:r>
          </a:p>
          <a:p>
            <a:pPr marL="285750" indent="-285750">
              <a:buSzPct val="100000"/>
              <a:buFont typeface="Arial"/>
              <a:buChar char="•"/>
              <a:defRPr sz="20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Literature review; Consultation with yoga experts, CR experts and Post MI patients </a:t>
            </a:r>
          </a:p>
          <a:p>
            <a:pPr marL="285750" indent="-285750">
              <a:buSzPct val="100000"/>
              <a:buFont typeface="Arial"/>
              <a:buChar char="•"/>
              <a:defRPr sz="20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Refinement : Feedback from an internal stakeholder group and an external panel of international experts </a:t>
            </a:r>
          </a:p>
          <a:p>
            <a:pPr marL="285750" indent="-285750">
              <a:buSzPct val="100000"/>
              <a:buFont typeface="Arial"/>
              <a:buChar char="•"/>
              <a:defRPr sz="20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Piloted with yoga teachers and post MI patients</a:t>
            </a:r>
          </a:p>
        </p:txBody>
      </p:sp>
      <p:sp>
        <p:nvSpPr>
          <p:cNvPr id="169" name="TextBox 3"/>
          <p:cNvSpPr txBox="1"/>
          <p:nvPr/>
        </p:nvSpPr>
        <p:spPr>
          <a:xfrm>
            <a:off x="7863750" y="1176867"/>
            <a:ext cx="3718650" cy="1869439"/>
          </a:xfrm>
          <a:prstGeom prst="rect">
            <a:avLst/>
          </a:prstGeom>
          <a:ln w="25400">
            <a:solidFill>
              <a:srgbClr val="38572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Components of Yoga : </a:t>
            </a:r>
            <a:endParaRPr>
              <a:solidFill>
                <a:srgbClr val="FF0000"/>
              </a:solidFill>
            </a:endParaRPr>
          </a:p>
          <a:p>
            <a:pPr marL="342900" indent="-342900">
              <a:buSzPct val="100000"/>
              <a:buFont typeface="Arial"/>
              <a:buChar char="•"/>
              <a:defRPr sz="2000"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3 health rejuvenating exercises</a:t>
            </a:r>
            <a:endParaRPr>
              <a:solidFill>
                <a:srgbClr val="FF0000"/>
              </a:solidFill>
            </a:endParaRPr>
          </a:p>
          <a:p>
            <a:pPr marL="342900" indent="-342900">
              <a:buSzPct val="100000"/>
              <a:buFont typeface="Arial"/>
              <a:buChar char="•"/>
              <a:defRPr sz="2000"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15 postures</a:t>
            </a:r>
            <a:endParaRPr>
              <a:solidFill>
                <a:srgbClr val="FF0000"/>
              </a:solidFill>
            </a:endParaRPr>
          </a:p>
          <a:p>
            <a:pPr marL="342900" indent="-342900">
              <a:buSzPct val="100000"/>
              <a:buFont typeface="Arial"/>
              <a:buChar char="•"/>
              <a:defRPr sz="2000"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5 breathing techniques 5 meditative techniques</a:t>
            </a:r>
          </a:p>
        </p:txBody>
      </p:sp>
      <p:sp>
        <p:nvSpPr>
          <p:cNvPr id="170" name="TextBox 1"/>
          <p:cNvSpPr txBox="1"/>
          <p:nvPr/>
        </p:nvSpPr>
        <p:spPr>
          <a:xfrm>
            <a:off x="6978315" y="3172867"/>
            <a:ext cx="5089359" cy="3041014"/>
          </a:xfrm>
          <a:prstGeom prst="rect">
            <a:avLst/>
          </a:prstGeom>
          <a:ln w="28575">
            <a:solidFill>
              <a:srgbClr val="38572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>
                <a:solidFill>
                  <a:srgbClr val="C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Control group received enhanced standard care:  </a:t>
            </a:r>
          </a:p>
          <a:p>
            <a:pPr marL="285750" indent="-285750">
              <a:buSzPct val="100000"/>
              <a:buFont typeface="Arial"/>
              <a:buChar char="•"/>
              <a:defRPr sz="2000" b="1">
                <a:solidFill>
                  <a:srgbClr val="C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3 session educational information before discharge from the hospital and subsequently at weeks 5 and 12</a:t>
            </a:r>
          </a:p>
          <a:p>
            <a:pPr marL="285750" indent="-285750">
              <a:buSzPct val="100000"/>
              <a:buFont typeface="Arial"/>
              <a:buChar char="•"/>
              <a:defRPr sz="2000" b="1">
                <a:solidFill>
                  <a:srgbClr val="C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Printed leaflet</a:t>
            </a:r>
          </a:p>
          <a:p>
            <a:pPr marL="285750" indent="-285750">
              <a:buSzPct val="100000"/>
              <a:buFont typeface="Arial"/>
              <a:buChar char="•"/>
              <a:defRPr sz="2000" b="1">
                <a:solidFill>
                  <a:srgbClr val="C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Delivered by nurse or another member of cardiac care team  either individually or in groups to avoid contamination</a:t>
            </a:r>
          </a:p>
        </p:txBody>
      </p:sp>
      <p:sp>
        <p:nvSpPr>
          <p:cNvPr id="171" name="TextBox 4"/>
          <p:cNvSpPr txBox="1"/>
          <p:nvPr/>
        </p:nvSpPr>
        <p:spPr>
          <a:xfrm>
            <a:off x="254001" y="3172869"/>
            <a:ext cx="6316132" cy="2453639"/>
          </a:xfrm>
          <a:prstGeom prst="rect">
            <a:avLst/>
          </a:prstGeom>
          <a:ln w="25400">
            <a:solidFill>
              <a:srgbClr val="385724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>
                <a:latin typeface="+mj-lt"/>
                <a:ea typeface="+mj-ea"/>
                <a:cs typeface="+mj-cs"/>
                <a:sym typeface="Calibri"/>
              </a:defRPr>
            </a:pPr>
            <a:r>
              <a:t>Structure: Yoga-CaRe sessions aligned to CR phases</a:t>
            </a:r>
          </a:p>
          <a:p>
            <a:pPr>
              <a:defRPr sz="2000" b="1">
                <a:latin typeface="+mj-lt"/>
                <a:ea typeface="+mj-ea"/>
                <a:cs typeface="+mj-cs"/>
                <a:sym typeface="Calibri"/>
              </a:defRPr>
            </a:pPr>
            <a:r>
              <a:t>Week1: Education on life style (Session 1)</a:t>
            </a:r>
          </a:p>
          <a:p>
            <a:pPr>
              <a:defRPr sz="2000" b="1">
                <a:latin typeface="+mj-lt"/>
                <a:ea typeface="+mj-ea"/>
                <a:cs typeface="+mj-cs"/>
                <a:sym typeface="Calibri"/>
              </a:defRPr>
            </a:pPr>
            <a:r>
              <a:t>Week 3: Meditation and breathing (Session 2) </a:t>
            </a:r>
          </a:p>
          <a:p>
            <a:pPr>
              <a:defRPr sz="2000" b="1">
                <a:latin typeface="+mj-lt"/>
                <a:ea typeface="+mj-ea"/>
                <a:cs typeface="+mj-cs"/>
                <a:sym typeface="Calibri"/>
              </a:defRPr>
            </a:pPr>
            <a:r>
              <a:t>Weeks 5-7:  Full Yoga training sessions, twice per week (Sessions 3-8)</a:t>
            </a:r>
            <a:br/>
            <a:r>
              <a:t>Weeks 8-13:  Full Yoga training sessions , once per week (Sessions 9-13)</a:t>
            </a:r>
          </a:p>
          <a:p>
            <a:pPr>
              <a:defRPr sz="2000" b="1">
                <a:latin typeface="+mj-lt"/>
                <a:ea typeface="+mj-ea"/>
                <a:cs typeface="+mj-cs"/>
                <a:sym typeface="Calibri"/>
              </a:defRPr>
            </a:pPr>
            <a:r>
              <a:t>Week 14+: Self practice at home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3" animBg="1" advAuto="0"/>
      <p:bldP spid="168" grpId="1" animBg="1" advAuto="0"/>
      <p:bldP spid="169" grpId="4" animBg="1" advAuto="0"/>
      <p:bldP spid="170" grpId="5" animBg="1" advAuto="0"/>
      <p:bldP spid="171" grpId="2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AutoShape 13"/>
          <p:cNvSpPr/>
          <p:nvPr/>
        </p:nvSpPr>
        <p:spPr>
          <a:xfrm flipH="1">
            <a:off x="5612055" y="1283449"/>
            <a:ext cx="11455" cy="2864523"/>
          </a:xfrm>
          <a:prstGeom prst="line">
            <a:avLst/>
          </a:prstGeom>
          <a:ln w="34925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176" name="Rectangle 5"/>
          <p:cNvGrpSpPr/>
          <p:nvPr/>
        </p:nvGrpSpPr>
        <p:grpSpPr>
          <a:xfrm>
            <a:off x="8392624" y="1286132"/>
            <a:ext cx="3799378" cy="1148079"/>
            <a:chOff x="0" y="0"/>
            <a:chExt cx="3799376" cy="1148077"/>
          </a:xfrm>
        </p:grpSpPr>
        <p:sp>
          <p:nvSpPr>
            <p:cNvPr id="174" name="Rectangle"/>
            <p:cNvSpPr/>
            <p:nvPr/>
          </p:nvSpPr>
          <p:spPr>
            <a:xfrm>
              <a:off x="0" y="0"/>
              <a:ext cx="3799377" cy="860825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sz="1600" b="1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75" name="Excluded (n=2727)…"/>
            <p:cNvSpPr txBox="1"/>
            <p:nvPr/>
          </p:nvSpPr>
          <p:spPr>
            <a:xfrm>
              <a:off x="0" y="0"/>
              <a:ext cx="3799377" cy="11480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91438" tIns="91438" rIns="91438" bIns="91438" numCol="1" anchor="t">
              <a:spAutoFit/>
            </a:bodyPr>
            <a:lstStyle/>
            <a:p>
              <a:pPr>
                <a:defRPr sz="1600"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Excluded (n=2727)</a:t>
              </a:r>
            </a:p>
            <a:p>
              <a:pPr>
                <a:defRPr sz="1600"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-Not meeting inclusion criteria; IC (n=200)</a:t>
              </a:r>
            </a:p>
            <a:p>
              <a:pPr>
                <a:defRPr sz="1600"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-Declined to participate (n=2527)</a:t>
              </a:r>
            </a:p>
          </p:txBody>
        </p:sp>
      </p:grpSp>
      <p:grpSp>
        <p:nvGrpSpPr>
          <p:cNvPr id="179" name="Rectangle 6"/>
          <p:cNvGrpSpPr/>
          <p:nvPr/>
        </p:nvGrpSpPr>
        <p:grpSpPr>
          <a:xfrm>
            <a:off x="3823851" y="817630"/>
            <a:ext cx="3599314" cy="767079"/>
            <a:chOff x="0" y="0"/>
            <a:chExt cx="3599312" cy="767077"/>
          </a:xfrm>
        </p:grpSpPr>
        <p:sp>
          <p:nvSpPr>
            <p:cNvPr id="177" name="Rectangle"/>
            <p:cNvSpPr/>
            <p:nvPr/>
          </p:nvSpPr>
          <p:spPr>
            <a:xfrm>
              <a:off x="0" y="-1"/>
              <a:ext cx="3599314" cy="465822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>
                <a:spcBef>
                  <a:spcPts val="800"/>
                </a:spcBef>
                <a:defRPr sz="2000" b="1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78" name="Assessed for eligibility (n=6737)"/>
            <p:cNvSpPr txBox="1"/>
            <p:nvPr/>
          </p:nvSpPr>
          <p:spPr>
            <a:xfrm>
              <a:off x="0" y="-1"/>
              <a:ext cx="3599314" cy="7670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91438" tIns="91438" rIns="91438" bIns="91438" numCol="1" anchor="t">
              <a:spAutoFit/>
            </a:bodyPr>
            <a:lstStyle>
              <a:lvl1pPr algn="ctr">
                <a:spcBef>
                  <a:spcPts val="800"/>
                </a:spcBef>
                <a:defRPr sz="2000" b="1"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Assessed for eligibility (n=6737)</a:t>
              </a:r>
            </a:p>
          </p:txBody>
        </p:sp>
      </p:grpSp>
      <p:grpSp>
        <p:nvGrpSpPr>
          <p:cNvPr id="182" name="Rectangle 12"/>
          <p:cNvGrpSpPr/>
          <p:nvPr/>
        </p:nvGrpSpPr>
        <p:grpSpPr>
          <a:xfrm>
            <a:off x="4245340" y="2289180"/>
            <a:ext cx="2737159" cy="767079"/>
            <a:chOff x="0" y="0"/>
            <a:chExt cx="2737158" cy="767078"/>
          </a:xfrm>
        </p:grpSpPr>
        <p:sp>
          <p:nvSpPr>
            <p:cNvPr id="180" name="Rectangle"/>
            <p:cNvSpPr/>
            <p:nvPr/>
          </p:nvSpPr>
          <p:spPr>
            <a:xfrm>
              <a:off x="0" y="-1"/>
              <a:ext cx="2737159" cy="497185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>
                <a:spcBef>
                  <a:spcPts val="800"/>
                </a:spcBef>
                <a:defRPr sz="2000" b="1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81" name="Randomized (n=4010)"/>
            <p:cNvSpPr txBox="1"/>
            <p:nvPr/>
          </p:nvSpPr>
          <p:spPr>
            <a:xfrm>
              <a:off x="0" y="0"/>
              <a:ext cx="2737159" cy="7670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91438" tIns="91438" rIns="91438" bIns="91438" numCol="1" anchor="t">
              <a:spAutoFit/>
            </a:bodyPr>
            <a:lstStyle>
              <a:lvl1pPr algn="ctr">
                <a:spcBef>
                  <a:spcPts val="800"/>
                </a:spcBef>
                <a:defRPr sz="2000" b="1"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Randomized (n=4010)</a:t>
              </a:r>
            </a:p>
          </p:txBody>
        </p:sp>
      </p:grpSp>
      <p:grpSp>
        <p:nvGrpSpPr>
          <p:cNvPr id="185" name="Text Box 2"/>
          <p:cNvGrpSpPr/>
          <p:nvPr/>
        </p:nvGrpSpPr>
        <p:grpSpPr>
          <a:xfrm>
            <a:off x="4242495" y="3249487"/>
            <a:ext cx="2762644" cy="516461"/>
            <a:chOff x="0" y="0"/>
            <a:chExt cx="2762642" cy="516459"/>
          </a:xfrm>
        </p:grpSpPr>
        <p:sp>
          <p:nvSpPr>
            <p:cNvPr id="183" name="Rectangle"/>
            <p:cNvSpPr/>
            <p:nvPr/>
          </p:nvSpPr>
          <p:spPr>
            <a:xfrm>
              <a:off x="-1" y="-1"/>
              <a:ext cx="2762644" cy="516461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spcBef>
                  <a:spcPts val="800"/>
                </a:spcBef>
                <a:defRPr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84" name="Evaluable (n=3959)"/>
            <p:cNvSpPr txBox="1"/>
            <p:nvPr/>
          </p:nvSpPr>
          <p:spPr>
            <a:xfrm>
              <a:off x="-1" y="66459"/>
              <a:ext cx="2762644" cy="3835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spcBef>
                  <a:spcPts val="800"/>
                </a:spcBef>
                <a:defRPr sz="2000" b="1"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Evaluable (n=3959) </a:t>
              </a:r>
            </a:p>
          </p:txBody>
        </p:sp>
      </p:grpSp>
      <p:grpSp>
        <p:nvGrpSpPr>
          <p:cNvPr id="188" name="Text Box 2"/>
          <p:cNvGrpSpPr/>
          <p:nvPr/>
        </p:nvGrpSpPr>
        <p:grpSpPr>
          <a:xfrm>
            <a:off x="8392623" y="2626123"/>
            <a:ext cx="3632126" cy="830993"/>
            <a:chOff x="-1" y="-1"/>
            <a:chExt cx="3632124" cy="830992"/>
          </a:xfrm>
        </p:grpSpPr>
        <p:sp>
          <p:nvSpPr>
            <p:cNvPr id="186" name="Rectangle"/>
            <p:cNvSpPr/>
            <p:nvPr/>
          </p:nvSpPr>
          <p:spPr>
            <a:xfrm>
              <a:off x="-1" y="-1"/>
              <a:ext cx="3632124" cy="793299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spcBef>
                  <a:spcPts val="800"/>
                </a:spcBef>
                <a:defRPr sz="2800" b="1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87" name="Excluded (n=51) did not meet IC  -Yoga CaRe group (n=35)  -Enhanced usual care group (n=16)"/>
            <p:cNvSpPr txBox="1"/>
            <p:nvPr/>
          </p:nvSpPr>
          <p:spPr>
            <a:xfrm>
              <a:off x="-1" y="-1"/>
              <a:ext cx="3632124" cy="8309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spcBef>
                  <a:spcPts val="800"/>
                </a:spcBef>
                <a:defRPr sz="1600" b="1">
                  <a:latin typeface="+mj-lt"/>
                  <a:ea typeface="+mj-ea"/>
                  <a:cs typeface="+mj-cs"/>
                  <a:sym typeface="Calibri"/>
                </a:defRPr>
              </a:pPr>
              <a:r>
                <a:rPr dirty="0"/>
                <a:t>Excluded (n=51) did not meet IC </a:t>
              </a:r>
              <a:br>
                <a:rPr dirty="0"/>
              </a:br>
              <a:r>
                <a:rPr dirty="0"/>
                <a:t>-Yoga </a:t>
              </a:r>
              <a:r>
                <a:rPr dirty="0" err="1"/>
                <a:t>CaRe</a:t>
              </a:r>
              <a:r>
                <a:rPr dirty="0"/>
                <a:t> group (n=35) </a:t>
              </a:r>
              <a:br>
                <a:rPr dirty="0"/>
              </a:br>
              <a:r>
                <a:rPr dirty="0"/>
                <a:t>-Enhanced </a:t>
              </a:r>
              <a:r>
                <a:rPr lang="en-US" dirty="0"/>
                <a:t>Standard C</a:t>
              </a:r>
              <a:r>
                <a:rPr dirty="0"/>
                <a:t>are group (n=16)</a:t>
              </a:r>
            </a:p>
          </p:txBody>
        </p:sp>
      </p:grpSp>
      <p:sp>
        <p:nvSpPr>
          <p:cNvPr id="189" name="AutoShape 17"/>
          <p:cNvSpPr/>
          <p:nvPr/>
        </p:nvSpPr>
        <p:spPr>
          <a:xfrm flipV="1">
            <a:off x="4069334" y="4146597"/>
            <a:ext cx="3050587" cy="1374"/>
          </a:xfrm>
          <a:prstGeom prst="line">
            <a:avLst/>
          </a:prstGeom>
          <a:ln w="34925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0" name="AutoShape 3"/>
          <p:cNvSpPr/>
          <p:nvPr/>
        </p:nvSpPr>
        <p:spPr>
          <a:xfrm flipH="1">
            <a:off x="7137375" y="4146597"/>
            <a:ext cx="7180" cy="380657"/>
          </a:xfrm>
          <a:prstGeom prst="line">
            <a:avLst/>
          </a:prstGeom>
          <a:ln w="34925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193" name="Rectangle 4"/>
          <p:cNvGrpSpPr/>
          <p:nvPr/>
        </p:nvGrpSpPr>
        <p:grpSpPr>
          <a:xfrm>
            <a:off x="3194542" y="4534965"/>
            <a:ext cx="2214106" cy="767079"/>
            <a:chOff x="0" y="0"/>
            <a:chExt cx="2214104" cy="767078"/>
          </a:xfrm>
        </p:grpSpPr>
        <p:sp>
          <p:nvSpPr>
            <p:cNvPr id="191" name="Rectangle"/>
            <p:cNvSpPr/>
            <p:nvPr/>
          </p:nvSpPr>
          <p:spPr>
            <a:xfrm>
              <a:off x="0" y="-1"/>
              <a:ext cx="2214106" cy="67833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>
                <a:defRPr sz="2000" b="1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92" name="Yoga-CaRe…"/>
            <p:cNvSpPr txBox="1"/>
            <p:nvPr/>
          </p:nvSpPr>
          <p:spPr>
            <a:xfrm>
              <a:off x="0" y="0"/>
              <a:ext cx="2214106" cy="7670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91438" tIns="91438" rIns="91438" bIns="91438" numCol="1" anchor="t">
              <a:spAutoFit/>
            </a:bodyPr>
            <a:lstStyle/>
            <a:p>
              <a:pPr algn="ctr">
                <a:defRPr sz="2000"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Yoga-CaRe </a:t>
              </a:r>
            </a:p>
            <a:p>
              <a:pPr algn="ctr">
                <a:defRPr sz="2000"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 (n=1970)</a:t>
              </a:r>
            </a:p>
          </p:txBody>
        </p:sp>
      </p:grpSp>
      <p:grpSp>
        <p:nvGrpSpPr>
          <p:cNvPr id="196" name="Rectangle 5"/>
          <p:cNvGrpSpPr/>
          <p:nvPr/>
        </p:nvGrpSpPr>
        <p:grpSpPr>
          <a:xfrm>
            <a:off x="5740353" y="4527253"/>
            <a:ext cx="2849463" cy="1059179"/>
            <a:chOff x="0" y="0"/>
            <a:chExt cx="2849462" cy="1059178"/>
          </a:xfrm>
        </p:grpSpPr>
        <p:sp>
          <p:nvSpPr>
            <p:cNvPr id="194" name="Rectangle"/>
            <p:cNvSpPr/>
            <p:nvPr/>
          </p:nvSpPr>
          <p:spPr>
            <a:xfrm>
              <a:off x="0" y="0"/>
              <a:ext cx="2849463" cy="677666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sz="20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95" name="Enhanced Standard Care…"/>
            <p:cNvSpPr txBox="1"/>
            <p:nvPr/>
          </p:nvSpPr>
          <p:spPr>
            <a:xfrm>
              <a:off x="0" y="0"/>
              <a:ext cx="2849463" cy="10591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91438" tIns="91438" rIns="91438" bIns="91438" numCol="1" anchor="t">
              <a:spAutoFit/>
            </a:bodyPr>
            <a:lstStyle/>
            <a:p>
              <a:pPr algn="ctr">
                <a:defRPr sz="2000"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Enhanced Standard Care </a:t>
              </a:r>
            </a:p>
            <a:p>
              <a:pPr algn="ctr">
                <a:defRPr sz="2000"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(n=1989)</a:t>
              </a:r>
            </a:p>
          </p:txBody>
        </p:sp>
      </p:grpSp>
      <p:grpSp>
        <p:nvGrpSpPr>
          <p:cNvPr id="199" name="Text Box 2"/>
          <p:cNvGrpSpPr/>
          <p:nvPr/>
        </p:nvGrpSpPr>
        <p:grpSpPr>
          <a:xfrm>
            <a:off x="9222829" y="4075043"/>
            <a:ext cx="2896655" cy="1894839"/>
            <a:chOff x="0" y="0"/>
            <a:chExt cx="2896654" cy="1894838"/>
          </a:xfrm>
        </p:grpSpPr>
        <p:sp>
          <p:nvSpPr>
            <p:cNvPr id="197" name="Rectangle"/>
            <p:cNvSpPr/>
            <p:nvPr/>
          </p:nvSpPr>
          <p:spPr>
            <a:xfrm>
              <a:off x="-1" y="-1"/>
              <a:ext cx="2896655" cy="1578787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sz="1400" b="1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98" name="Did not receive allocated intervention (n=22)…"/>
            <p:cNvSpPr txBox="1"/>
            <p:nvPr/>
          </p:nvSpPr>
          <p:spPr>
            <a:xfrm>
              <a:off x="-1" y="-1"/>
              <a:ext cx="2896655" cy="1894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 b="1" i="1">
                  <a:latin typeface="+mj-lt"/>
                  <a:ea typeface="+mj-ea"/>
                  <a:cs typeface="+mj-cs"/>
                  <a:sym typeface="Calibri"/>
                </a:defRPr>
              </a:pPr>
              <a:r>
                <a:t>Did not receive allocated intervention (n=22)</a:t>
              </a:r>
            </a:p>
            <a:p>
              <a:pPr marL="171450" indent="-171450">
                <a:buSzPct val="100000"/>
                <a:buFont typeface="Arial"/>
                <a:buChar char="•"/>
                <a:defRPr sz="1600"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Death / event before 17 days (n=20 )</a:t>
              </a:r>
            </a:p>
            <a:p>
              <a:pPr marL="171450" indent="-171450">
                <a:buSzPct val="100000"/>
                <a:buFont typeface="Arial"/>
                <a:buChar char="•"/>
                <a:defRPr sz="1600"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Consent withdrawal (n=2)</a:t>
              </a:r>
            </a:p>
            <a:p>
              <a:pPr>
                <a:defRPr sz="1400"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	</a:t>
              </a:r>
            </a:p>
          </p:txBody>
        </p:sp>
      </p:grpSp>
      <p:grpSp>
        <p:nvGrpSpPr>
          <p:cNvPr id="202" name="Text Box 2"/>
          <p:cNvGrpSpPr/>
          <p:nvPr/>
        </p:nvGrpSpPr>
        <p:grpSpPr>
          <a:xfrm>
            <a:off x="117254" y="3692823"/>
            <a:ext cx="2579767" cy="2707639"/>
            <a:chOff x="0" y="0"/>
            <a:chExt cx="2579766" cy="2707638"/>
          </a:xfrm>
        </p:grpSpPr>
        <p:sp>
          <p:nvSpPr>
            <p:cNvPr id="200" name="Rectangle"/>
            <p:cNvSpPr/>
            <p:nvPr/>
          </p:nvSpPr>
          <p:spPr>
            <a:xfrm>
              <a:off x="0" y="-1"/>
              <a:ext cx="2579767" cy="2249435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sz="1600" b="1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201" name="Did not receive allocated intervention (≤1 session; n=160)…"/>
            <p:cNvSpPr txBox="1"/>
            <p:nvPr/>
          </p:nvSpPr>
          <p:spPr>
            <a:xfrm>
              <a:off x="0" y="-1"/>
              <a:ext cx="2579767" cy="27076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2000" b="1" i="1">
                  <a:latin typeface="+mj-lt"/>
                  <a:ea typeface="+mj-ea"/>
                  <a:cs typeface="+mj-cs"/>
                  <a:sym typeface="Calibri"/>
                </a:defRPr>
              </a:pPr>
              <a:r>
                <a:t>Did not receive allocated intervention (≤1 session; n=160)</a:t>
              </a:r>
            </a:p>
            <a:p>
              <a:pPr marL="171450" indent="-171450">
                <a:buSzPct val="100000"/>
                <a:buFont typeface="Arial"/>
                <a:buChar char="•"/>
                <a:defRPr sz="1600"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Death/event before intervention (n=34)</a:t>
              </a:r>
            </a:p>
            <a:p>
              <a:pPr marL="171450" indent="-171450">
                <a:buSzPct val="100000"/>
                <a:buFont typeface="Arial"/>
                <a:buChar char="•"/>
                <a:defRPr sz="1600"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Consent withdrawal (n=5)</a:t>
              </a:r>
            </a:p>
            <a:p>
              <a:pPr marL="171450" indent="-171450">
                <a:buSzPct val="100000"/>
                <a:buFont typeface="Arial"/>
                <a:buChar char="•"/>
                <a:defRPr sz="1600"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Others Incomplete information (n=121)</a:t>
              </a:r>
            </a:p>
          </p:txBody>
        </p:sp>
      </p:grpSp>
      <p:sp>
        <p:nvSpPr>
          <p:cNvPr id="203" name="AutoShape 9"/>
          <p:cNvSpPr/>
          <p:nvPr/>
        </p:nvSpPr>
        <p:spPr>
          <a:xfrm flipH="1">
            <a:off x="2744342" y="4852785"/>
            <a:ext cx="450200" cy="2"/>
          </a:xfrm>
          <a:prstGeom prst="line">
            <a:avLst/>
          </a:prstGeom>
          <a:ln w="34925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4" name="AutoShape 10"/>
          <p:cNvSpPr/>
          <p:nvPr/>
        </p:nvSpPr>
        <p:spPr>
          <a:xfrm>
            <a:off x="8617524" y="4852785"/>
            <a:ext cx="563742" cy="11650"/>
          </a:xfrm>
          <a:prstGeom prst="line">
            <a:avLst/>
          </a:prstGeom>
          <a:ln w="34925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5" name="AutoShape 3"/>
          <p:cNvSpPr/>
          <p:nvPr/>
        </p:nvSpPr>
        <p:spPr>
          <a:xfrm>
            <a:off x="4069329" y="4147969"/>
            <a:ext cx="2" cy="379286"/>
          </a:xfrm>
          <a:prstGeom prst="line">
            <a:avLst/>
          </a:prstGeom>
          <a:ln w="34925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208" name="Rectangle 11"/>
          <p:cNvGrpSpPr/>
          <p:nvPr/>
        </p:nvGrpSpPr>
        <p:grpSpPr>
          <a:xfrm>
            <a:off x="2941185" y="6037879"/>
            <a:ext cx="2658056" cy="1059179"/>
            <a:chOff x="0" y="0"/>
            <a:chExt cx="2658055" cy="1059177"/>
          </a:xfrm>
        </p:grpSpPr>
        <p:sp>
          <p:nvSpPr>
            <p:cNvPr id="206" name="Rectangle"/>
            <p:cNvSpPr/>
            <p:nvPr/>
          </p:nvSpPr>
          <p:spPr>
            <a:xfrm>
              <a:off x="0" y="0"/>
              <a:ext cx="2658056" cy="510664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>
                <a:spcBef>
                  <a:spcPts val="800"/>
                </a:spcBef>
                <a:defRPr sz="2000" b="1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207" name="ITT Analysis (n=1970)"/>
            <p:cNvSpPr txBox="1"/>
            <p:nvPr/>
          </p:nvSpPr>
          <p:spPr>
            <a:xfrm>
              <a:off x="0" y="0"/>
              <a:ext cx="2658056" cy="10591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91438" tIns="91438" rIns="91438" bIns="91438" numCol="1" anchor="t">
              <a:spAutoFit/>
            </a:bodyPr>
            <a:lstStyle/>
            <a:p>
              <a:pPr algn="ctr">
                <a:spcBef>
                  <a:spcPts val="800"/>
                </a:spcBef>
                <a:defRPr sz="2000"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ITT Analysis (n=1970)</a:t>
              </a:r>
              <a:br/>
              <a:endParaRPr/>
            </a:p>
          </p:txBody>
        </p:sp>
      </p:grpSp>
      <p:sp>
        <p:nvSpPr>
          <p:cNvPr id="209" name="AutoShape 13"/>
          <p:cNvSpPr/>
          <p:nvPr/>
        </p:nvSpPr>
        <p:spPr>
          <a:xfrm>
            <a:off x="4148361" y="5204916"/>
            <a:ext cx="2" cy="821029"/>
          </a:xfrm>
          <a:prstGeom prst="line">
            <a:avLst/>
          </a:prstGeom>
          <a:ln w="34925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0" name="TextBox 1"/>
          <p:cNvSpPr txBox="1"/>
          <p:nvPr/>
        </p:nvSpPr>
        <p:spPr>
          <a:xfrm>
            <a:off x="0" y="12698"/>
            <a:ext cx="3864630" cy="1325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 defTabSz="896111">
              <a:lnSpc>
                <a:spcPct val="90000"/>
              </a:lnSpc>
              <a:defRPr sz="4300"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Consort – Flow Diagram</a:t>
            </a:r>
          </a:p>
        </p:txBody>
      </p:sp>
      <p:grpSp>
        <p:nvGrpSpPr>
          <p:cNvPr id="213" name="Rectangle 11"/>
          <p:cNvGrpSpPr/>
          <p:nvPr/>
        </p:nvGrpSpPr>
        <p:grpSpPr>
          <a:xfrm>
            <a:off x="5843234" y="6025943"/>
            <a:ext cx="2658057" cy="1059179"/>
            <a:chOff x="0" y="0"/>
            <a:chExt cx="2658055" cy="1059177"/>
          </a:xfrm>
        </p:grpSpPr>
        <p:sp>
          <p:nvSpPr>
            <p:cNvPr id="211" name="Rectangle"/>
            <p:cNvSpPr/>
            <p:nvPr/>
          </p:nvSpPr>
          <p:spPr>
            <a:xfrm>
              <a:off x="0" y="0"/>
              <a:ext cx="2658057" cy="510664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>
                <a:spcBef>
                  <a:spcPts val="800"/>
                </a:spcBef>
                <a:defRPr sz="2000" b="1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212" name="ITT Analysis (n=1989)"/>
            <p:cNvSpPr txBox="1"/>
            <p:nvPr/>
          </p:nvSpPr>
          <p:spPr>
            <a:xfrm>
              <a:off x="0" y="0"/>
              <a:ext cx="2658057" cy="10591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91438" tIns="91438" rIns="91438" bIns="91438" numCol="1" anchor="t">
              <a:spAutoFit/>
            </a:bodyPr>
            <a:lstStyle/>
            <a:p>
              <a:pPr algn="ctr">
                <a:spcBef>
                  <a:spcPts val="800"/>
                </a:spcBef>
                <a:defRPr sz="2000" b="1">
                  <a:latin typeface="+mj-lt"/>
                  <a:ea typeface="+mj-ea"/>
                  <a:cs typeface="+mj-cs"/>
                  <a:sym typeface="Calibri"/>
                </a:defRPr>
              </a:pPr>
              <a:r>
                <a:t>ITT Analysis (n=1989)</a:t>
              </a:r>
              <a:br/>
              <a:endParaRPr/>
            </a:p>
          </p:txBody>
        </p:sp>
      </p:grpSp>
      <p:sp>
        <p:nvSpPr>
          <p:cNvPr id="214" name="AutoShape 10"/>
          <p:cNvSpPr/>
          <p:nvPr/>
        </p:nvSpPr>
        <p:spPr>
          <a:xfrm>
            <a:off x="5740353" y="1716543"/>
            <a:ext cx="2652274" cy="4"/>
          </a:xfrm>
          <a:prstGeom prst="line">
            <a:avLst/>
          </a:prstGeom>
          <a:ln w="34925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5" name="AutoShape 10"/>
          <p:cNvSpPr/>
          <p:nvPr/>
        </p:nvSpPr>
        <p:spPr>
          <a:xfrm>
            <a:off x="5740353" y="3017923"/>
            <a:ext cx="2652274" cy="3"/>
          </a:xfrm>
          <a:prstGeom prst="line">
            <a:avLst/>
          </a:prstGeom>
          <a:ln w="34925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6" name="AutoShape 13"/>
          <p:cNvSpPr/>
          <p:nvPr/>
        </p:nvSpPr>
        <p:spPr>
          <a:xfrm>
            <a:off x="7191967" y="5243312"/>
            <a:ext cx="2" cy="821029"/>
          </a:xfrm>
          <a:prstGeom prst="line">
            <a:avLst/>
          </a:prstGeom>
          <a:ln w="34925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itle 1"/>
          <p:cNvSpPr txBox="1">
            <a:spLocks noGrp="1"/>
          </p:cNvSpPr>
          <p:nvPr>
            <p:ph type="title"/>
          </p:nvPr>
        </p:nvSpPr>
        <p:spPr>
          <a:xfrm>
            <a:off x="838200" y="-304226"/>
            <a:ext cx="10515600" cy="132556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Baseline Characteristics -2</a:t>
            </a:r>
          </a:p>
        </p:txBody>
      </p:sp>
      <p:sp>
        <p:nvSpPr>
          <p:cNvPr id="223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8" y="6404291"/>
            <a:ext cx="184060" cy="26923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graphicFrame>
        <p:nvGraphicFramePr>
          <p:cNvPr id="224" name="Table 6"/>
          <p:cNvGraphicFramePr/>
          <p:nvPr/>
        </p:nvGraphicFramePr>
        <p:xfrm>
          <a:off x="635001" y="1012488"/>
          <a:ext cx="10955986" cy="514248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28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5193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Variables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24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Enhanced Standard care </a:t>
                      </a:r>
                    </a:p>
                    <a:p>
                      <a:pPr algn="ctr">
                        <a:defRPr sz="24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n=1989</a:t>
                      </a:r>
                    </a:p>
                    <a:p>
                      <a:pPr algn="ctr">
                        <a:defRPr sz="24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(%)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2400" b="1"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Yoga-CaRe </a:t>
                      </a:r>
                    </a:p>
                    <a:p>
                      <a:pPr algn="ctr">
                        <a:defRPr sz="2400" b="1"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n=1970</a:t>
                      </a:r>
                    </a:p>
                    <a:p>
                      <a:pPr algn="ctr">
                        <a:defRPr sz="2400" b="1"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(%)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59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2400" b="1"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Revascularization</a:t>
                      </a:r>
                    </a:p>
                    <a:p>
                      <a:pPr>
                        <a:lnSpc>
                          <a:spcPct val="107000"/>
                        </a:lnSpc>
                        <a:defRPr sz="2400" b="1"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PCI</a:t>
                      </a:r>
                    </a:p>
                    <a:p>
                      <a:pPr>
                        <a:lnSpc>
                          <a:spcPct val="107000"/>
                        </a:lnSpc>
                        <a:defRPr sz="2400" b="1"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CABG</a:t>
                      </a:r>
                    </a:p>
                  </a:txBody>
                  <a:tcPr marL="68580" marR="68580" marT="68580" marB="6858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24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62.1</a:t>
                      </a:r>
                    </a:p>
                    <a:p>
                      <a:pPr algn="ctr">
                        <a:lnSpc>
                          <a:spcPct val="107000"/>
                        </a:lnSpc>
                        <a:defRPr sz="24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58.2</a:t>
                      </a:r>
                    </a:p>
                    <a:p>
                      <a:pPr algn="ctr">
                        <a:lnSpc>
                          <a:spcPct val="107000"/>
                        </a:lnSpc>
                        <a:defRPr sz="24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4.5</a:t>
                      </a:r>
                    </a:p>
                  </a:txBody>
                  <a:tcPr marL="68580" marR="68580" marT="68580" marB="6858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2400" b="1"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60.7</a:t>
                      </a:r>
                    </a:p>
                    <a:p>
                      <a:pPr algn="ctr">
                        <a:lnSpc>
                          <a:spcPct val="107000"/>
                        </a:lnSpc>
                        <a:defRPr sz="2400" b="1"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57.4</a:t>
                      </a:r>
                    </a:p>
                    <a:p>
                      <a:pPr algn="ctr">
                        <a:lnSpc>
                          <a:spcPct val="107000"/>
                        </a:lnSpc>
                        <a:defRPr sz="2400" b="1"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3.9</a:t>
                      </a:r>
                    </a:p>
                  </a:txBody>
                  <a:tcPr marL="68580" marR="68580" marT="68580" marB="6858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1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Antiplatelet</a:t>
                      </a:r>
                    </a:p>
                  </a:txBody>
                  <a:tcPr marL="68580" marR="68580" marT="68580" marB="6858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98.5</a:t>
                      </a:r>
                    </a:p>
                  </a:txBody>
                  <a:tcPr marL="68580" marR="68580" marT="68580" marB="6858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98.5</a:t>
                      </a:r>
                    </a:p>
                  </a:txBody>
                  <a:tcPr marL="68580" marR="68580" marT="68580" marB="6858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4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Dual antiplatelet</a:t>
                      </a:r>
                    </a:p>
                  </a:txBody>
                  <a:tcPr marL="68580" marR="68580" marT="68580" marB="6858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83.5</a:t>
                      </a:r>
                    </a:p>
                  </a:txBody>
                  <a:tcPr marL="68580" marR="68580" marT="68580" marB="6858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84.3</a:t>
                      </a:r>
                    </a:p>
                  </a:txBody>
                  <a:tcPr marL="68580" marR="68580" marT="68580" marB="6858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9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ACE/ARB</a:t>
                      </a:r>
                    </a:p>
                  </a:txBody>
                  <a:tcPr marL="68580" marR="68580" marT="68580" marB="6858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49.4</a:t>
                      </a:r>
                    </a:p>
                  </a:txBody>
                  <a:tcPr marL="68580" marR="68580" marT="68580" marB="6858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51.4</a:t>
                      </a:r>
                    </a:p>
                  </a:txBody>
                  <a:tcPr marL="68580" marR="68580" marT="68580" marB="6858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9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Beta blockers</a:t>
                      </a:r>
                    </a:p>
                  </a:txBody>
                  <a:tcPr marL="68580" marR="68580" marT="68580" marB="6858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62.6</a:t>
                      </a:r>
                    </a:p>
                  </a:txBody>
                  <a:tcPr marL="68580" marR="68580" marT="68580" marB="6858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62.6</a:t>
                      </a:r>
                    </a:p>
                  </a:txBody>
                  <a:tcPr marL="68580" marR="68580" marT="68580" marB="6858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9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Statins</a:t>
                      </a:r>
                    </a:p>
                  </a:txBody>
                  <a:tcPr marL="68580" marR="68580" marT="68580" marB="6858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93.2</a:t>
                      </a:r>
                    </a:p>
                  </a:txBody>
                  <a:tcPr marL="68580" marR="68580" marT="68580" marB="6858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4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93.2</a:t>
                      </a:r>
                    </a:p>
                  </a:txBody>
                  <a:tcPr marL="68580" marR="68580" marT="68580" marB="6858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5" name="TextBox 1"/>
          <p:cNvSpPr txBox="1"/>
          <p:nvPr/>
        </p:nvSpPr>
        <p:spPr>
          <a:xfrm>
            <a:off x="965200" y="6265333"/>
            <a:ext cx="939800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400" b="1" i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High standard of contemporary cardiac care in both arms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itle 1"/>
          <p:cNvSpPr txBox="1">
            <a:spLocks noGrp="1"/>
          </p:cNvSpPr>
          <p:nvPr>
            <p:ph type="title"/>
          </p:nvPr>
        </p:nvSpPr>
        <p:spPr>
          <a:xfrm>
            <a:off x="838200" y="-304226"/>
            <a:ext cx="10515600" cy="132556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206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Baseline Characteristics</a:t>
            </a:r>
          </a:p>
        </p:txBody>
      </p:sp>
      <p:sp>
        <p:nvSpPr>
          <p:cNvPr id="219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8" y="6404291"/>
            <a:ext cx="184060" cy="26923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graphicFrame>
        <p:nvGraphicFramePr>
          <p:cNvPr id="220" name="Table 6"/>
          <p:cNvGraphicFramePr/>
          <p:nvPr/>
        </p:nvGraphicFramePr>
        <p:xfrm>
          <a:off x="757658" y="681143"/>
          <a:ext cx="10446963" cy="567520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69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5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2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633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Variables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Enhanced Standard care </a:t>
                      </a:r>
                    </a:p>
                    <a:p>
                      <a:pPr algn="ctr">
                        <a:defRPr sz="20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n=1989</a:t>
                      </a:r>
                    </a:p>
                  </a:txBody>
                  <a:tcPr marL="45720" marR="45720" anchor="b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 b="1"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Yoga-CaRe</a:t>
                      </a:r>
                    </a:p>
                    <a:p>
                      <a:pPr algn="ctr">
                        <a:defRPr sz="2000" b="1">
                          <a:latin typeface="Calibri "/>
                          <a:ea typeface="Calibri "/>
                          <a:cs typeface="Calibri "/>
                          <a:sym typeface="Calibri "/>
                        </a:defRPr>
                      </a:pPr>
                      <a:r>
                        <a:t>n=1970</a:t>
                      </a:r>
                    </a:p>
                  </a:txBody>
                  <a:tcPr marL="45720" marR="45720"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99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Age, years Mean(SD)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53.4 (10.8)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53.4 (11.0)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85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Women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14.1% 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13.8%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85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STEMI 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76.0%</a:t>
                      </a: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75.0%</a:t>
                      </a:r>
                    </a:p>
                  </a:txBody>
                  <a:tcPr marL="9525" marR="9525" marT="9525" marB="952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85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Anterior wall MI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57.8%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57.1%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Vessel involvement  -  Single   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55.6%</a:t>
                      </a: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56.4%</a:t>
                      </a:r>
                    </a:p>
                  </a:txBody>
                  <a:tcPr marL="9525" marR="9525" marT="9525" marB="9525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85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Past history of CAD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21.2%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22.3%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88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Diabetes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29.1%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28.1%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25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Hypertension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28.7%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30.1%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645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Current tobacco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29.8%</a:t>
                      </a: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31.0%</a:t>
                      </a:r>
                    </a:p>
                  </a:txBody>
                  <a:tcPr marL="9525" marR="9525" marT="9525" marB="9525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05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Physical inactivity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solidFill>
                            <a:srgbClr val="C00000"/>
                          </a:solidFill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54.3%</a:t>
                      </a: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/>
                      </a:pPr>
                      <a:r>
                        <a:rPr sz="2000" b="1">
                          <a:latin typeface="Calibri "/>
                          <a:ea typeface="Calibri "/>
                          <a:cs typeface="Calibri "/>
                          <a:sym typeface="Calibri "/>
                        </a:rPr>
                        <a:t>53.9%</a:t>
                      </a:r>
                    </a:p>
                  </a:txBody>
                  <a:tcPr marL="9525" marR="9525" marT="9525" marB="9525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1568</Words>
  <Application>Microsoft Office PowerPoint</Application>
  <PresentationFormat>Widescreen</PresentationFormat>
  <Paragraphs>312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</vt:lpstr>
      <vt:lpstr>Calibri (body)</vt:lpstr>
      <vt:lpstr>Calibri Light</vt:lpstr>
      <vt:lpstr>Helvetica</vt:lpstr>
      <vt:lpstr>Office Theme</vt:lpstr>
      <vt:lpstr>Effectiveness of a  Yoga-based Cardiac Rehabilitation (Yoga-CaRe) Program: A Multi-centre Randomised Controlled Trial of Patients With Acute Myocardial Infarction From India  Dorairaj Prabhakaran MD, DM Executive Director, CCDC &amp; Vice-President, PHFI  Late breaking Clinical trials – AHA ’18</vt:lpstr>
      <vt:lpstr>Yoga-CaRe Trial – The Rationale</vt:lpstr>
      <vt:lpstr>Why Yoga ?</vt:lpstr>
      <vt:lpstr>Aims </vt:lpstr>
      <vt:lpstr>Methods</vt:lpstr>
      <vt:lpstr>Intervention and Enhanced Standard Care</vt:lpstr>
      <vt:lpstr>PowerPoint Presentation</vt:lpstr>
      <vt:lpstr>Baseline Characteristics -2</vt:lpstr>
      <vt:lpstr>Baseline Characteristics</vt:lpstr>
      <vt:lpstr>Primary Outcomes (ITT)</vt:lpstr>
      <vt:lpstr>Primary Outcomes (ITT) - Kaplan Meir plot of Cardiovascular Events</vt:lpstr>
      <vt:lpstr>Primary Outcomes (Per-protocol): Kaplan Meir plot of Cardiovascular Events</vt:lpstr>
      <vt:lpstr>Primary Outcome (ITT)</vt:lpstr>
      <vt:lpstr>Secondary outcomes: ITT Analysis</vt:lpstr>
      <vt:lpstr>Conclusions</vt:lpstr>
      <vt:lpstr>Contributors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Effectiveness of a  Yoga-based Cardiac Rehabilitation (Yoga-CaRe) Program: A Multi-centre Randomised Controlled Trial of Patients With Acute Myocardial Infarction From India  Dorairaj Prabhakaran MD, DM Executive Director, CCDC &amp; Vice-President, PHFI  Late breaking Clinical trials – AHA ’18</dc:title>
  <dc:creator>Chandra Sekaran</dc:creator>
  <cp:lastModifiedBy>Sarah D. Williams</cp:lastModifiedBy>
  <cp:revision>3</cp:revision>
  <dcterms:modified xsi:type="dcterms:W3CDTF">2018-11-09T22:15:29Z</dcterms:modified>
</cp:coreProperties>
</file>